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951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0000"/>
    <a:srgbClr val="FF0066"/>
    <a:srgbClr val="FF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11" autoAdjust="0"/>
    <p:restoredTop sz="66486" autoAdjust="0"/>
  </p:normalViewPr>
  <p:slideViewPr>
    <p:cSldViewPr snapToGrid="0">
      <p:cViewPr varScale="1">
        <p:scale>
          <a:sx n="65" d="100"/>
          <a:sy n="65" d="100"/>
        </p:scale>
        <p:origin x="142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C1BD79-BBCC-411C-B7B9-CCD60BF3E8D4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8DE2A7-1EB2-4A34-B226-EB99A67DC7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63827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960894-EDEC-7801-89C1-4CA9765C7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>
            <a:extLst>
              <a:ext uri="{FF2B5EF4-FFF2-40B4-BE49-F238E27FC236}">
                <a16:creationId xmlns:a16="http://schemas.microsoft.com/office/drawing/2014/main" id="{FBF460D6-0981-4FA2-2091-F39E99A54F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備忘稿版面配置區 2">
            <a:extLst>
              <a:ext uri="{FF2B5EF4-FFF2-40B4-BE49-F238E27FC236}">
                <a16:creationId xmlns:a16="http://schemas.microsoft.com/office/drawing/2014/main" id="{2B5ED351-99E0-BF3E-D0F0-76438A0691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rtl="0" eaLnBrk="1" fontAlgn="ctr" latinLnBrk="0" hangingPunct="1">
              <a:spcBef>
                <a:spcPts val="0"/>
              </a:spcBef>
              <a:spcAft>
                <a:spcPts val="0"/>
              </a:spcAft>
            </a:pPr>
            <a:endParaRPr lang="zh-TW" altLang="zh-TW" sz="1200" i="0" u="none" strike="noStrike" dirty="0">
              <a:effectLst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4635EF8-6EE3-2F90-642D-39535B85FB7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8D60BB-1C64-4326-9E8F-F47EBA5E4B03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692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5016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4181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4965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3620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5563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5921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5879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864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474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2752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84768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05862-2ACB-4898-95F8-A142F62B15D7}" type="datetimeFigureOut">
              <a:rPr lang="zh-TW" altLang="en-US" smtClean="0"/>
              <a:t>2025/10/15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04547-AE3A-471D-AFD7-F3425E3C0D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4143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891BD9-9884-1844-FE22-F7647D7FC3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4">
            <a:extLst>
              <a:ext uri="{FF2B5EF4-FFF2-40B4-BE49-F238E27FC236}">
                <a16:creationId xmlns:a16="http://schemas.microsoft.com/office/drawing/2014/main" id="{FA61DFA2-FDEA-394C-4CC6-6A7180FAF5B0}"/>
              </a:ext>
            </a:extLst>
          </p:cNvPr>
          <p:cNvSpPr txBox="1"/>
          <p:nvPr/>
        </p:nvSpPr>
        <p:spPr>
          <a:xfrm>
            <a:off x="2063164" y="4679098"/>
            <a:ext cx="6888400" cy="206364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34289" tIns="34289" rIns="34289" bIns="34289" numCol="1" spcCol="38100" rtlCol="0" anchor="t">
            <a:spAutoFit/>
          </a:bodyPr>
          <a:lstStyle/>
          <a:p>
            <a:pPr fontAlgn="ctr">
              <a:lnSpc>
                <a:spcPct val="120000"/>
              </a:lnSpc>
            </a:pPr>
            <a:r>
              <a:rPr lang="en-US" altLang="zh-TW" sz="135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【</a:t>
            </a: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曾服務客戶</a:t>
            </a:r>
            <a:r>
              <a:rPr lang="en-US" altLang="zh-TW" sz="135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】</a:t>
            </a:r>
            <a:br>
              <a:rPr lang="en-US" altLang="zh-TW" sz="135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</a:br>
            <a:r>
              <a:rPr lang="zh-TW" altLang="en-US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星巴克、長榮海運、</a:t>
            </a:r>
            <a:r>
              <a:rPr lang="en-US" altLang="zh-TW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Sony</a:t>
            </a:r>
            <a:r>
              <a:rPr lang="zh-TW" altLang="en-US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MAZDA</a:t>
            </a:r>
            <a:r>
              <a:rPr lang="zh-TW" altLang="en-US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</a:t>
            </a:r>
            <a:r>
              <a:rPr lang="en-US" altLang="zh-TW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Timberland</a:t>
            </a:r>
            <a:r>
              <a:rPr lang="zh-TW" altLang="en-US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、凌華科技、晶元光電、復盛應用科技、屈臣氏、國泰人壽、行動基因、敦泰電子、國泰產險、創意電子、晶碩光學、三陽工業、永豐金證券、永豐銀行、台中銀保經、新光銀行、台達電、中租控股</a:t>
            </a:r>
            <a:r>
              <a:rPr lang="en-US" altLang="zh-TW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合迪、高雄塑酯化學</a:t>
            </a:r>
            <a:r>
              <a:rPr lang="en-US" altLang="zh-TW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KMC</a:t>
            </a:r>
            <a:r>
              <a:rPr lang="zh-TW" altLang="en-US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、創浦、富惟工業、台新銀行、傳藝中心、台灣西克、中華全球食物、味全埔心牧場、超秦集團、台灣精工</a:t>
            </a:r>
            <a:r>
              <a:rPr lang="en-US" altLang="zh-TW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SEIKO</a:t>
            </a:r>
            <a:r>
              <a:rPr lang="zh-TW" altLang="en-US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、 台灣東洋製藥、波茵特、弘裕企業、國泰世華銀行、</a:t>
            </a:r>
            <a:r>
              <a:rPr lang="en-US" altLang="zh-TW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Sony</a:t>
            </a:r>
            <a:r>
              <a:rPr lang="zh-TW" altLang="en-US" sz="1350" kern="1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互動娛樂、永虹先進材料、東生華製藥、博西家電、三商行、和泰汽車、凱基銀行、法國巴黎保險集團、全聯福利中心、上銀科技、長春集團</a:t>
            </a:r>
          </a:p>
        </p:txBody>
      </p:sp>
      <p:sp>
        <p:nvSpPr>
          <p:cNvPr id="22" name="標題 1">
            <a:extLst>
              <a:ext uri="{FF2B5EF4-FFF2-40B4-BE49-F238E27FC236}">
                <a16:creationId xmlns:a16="http://schemas.microsoft.com/office/drawing/2014/main" id="{E8F6FDAE-B3F4-24C7-52D7-160B284EB849}"/>
              </a:ext>
            </a:extLst>
          </p:cNvPr>
          <p:cNvSpPr txBox="1">
            <a:spLocks/>
          </p:cNvSpPr>
          <p:nvPr/>
        </p:nvSpPr>
        <p:spPr>
          <a:xfrm>
            <a:off x="299146" y="103295"/>
            <a:ext cx="5976664" cy="98224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pPr>
              <a:lnSpc>
                <a:spcPct val="130000"/>
              </a:lnSpc>
            </a:pPr>
            <a:r>
              <a:rPr lang="zh-TW" altLang="en-US" sz="3733" dirty="0">
                <a:cs typeface="Heiti TC Light"/>
              </a:rPr>
              <a:t>柯定宏</a:t>
            </a:r>
            <a:r>
              <a:rPr lang="mr-IN" altLang="zh-TW" sz="3733" dirty="0">
                <a:cs typeface="Heiti TC Light"/>
              </a:rPr>
              <a:t> </a:t>
            </a:r>
            <a:r>
              <a:rPr lang="mr-IN" altLang="zh-TW" sz="3733" dirty="0"/>
              <a:t>/</a:t>
            </a:r>
            <a:r>
              <a:rPr lang="zh-TW" altLang="en-US" sz="3733" dirty="0"/>
              <a:t> </a:t>
            </a:r>
            <a:r>
              <a:rPr lang="en-US" altLang="zh-TW" sz="3733" dirty="0"/>
              <a:t>Otis</a:t>
            </a:r>
            <a:r>
              <a:rPr lang="zh-TW" altLang="en-US" sz="3733" dirty="0"/>
              <a:t> </a:t>
            </a:r>
            <a:r>
              <a:rPr lang="en-US" altLang="zh-TW" sz="3733" dirty="0"/>
              <a:t>Ko</a:t>
            </a:r>
            <a:endParaRPr kumimoji="1" lang="zh-TW" altLang="en-US" sz="3733" dirty="0">
              <a:cs typeface="Candara"/>
            </a:endParaRPr>
          </a:p>
        </p:txBody>
      </p:sp>
      <p:sp>
        <p:nvSpPr>
          <p:cNvPr id="8" name="Shape 564">
            <a:extLst>
              <a:ext uri="{FF2B5EF4-FFF2-40B4-BE49-F238E27FC236}">
                <a16:creationId xmlns:a16="http://schemas.microsoft.com/office/drawing/2014/main" id="{9E8F7AF5-9B3D-6AD3-7B78-4875DCD5CA71}"/>
              </a:ext>
            </a:extLst>
          </p:cNvPr>
          <p:cNvSpPr/>
          <p:nvPr/>
        </p:nvSpPr>
        <p:spPr>
          <a:xfrm>
            <a:off x="230536" y="3505994"/>
            <a:ext cx="8682928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txBody>
          <a:bodyPr lIns="0" tIns="0" rIns="0" bIns="0"/>
          <a:lstStyle/>
          <a:p>
            <a:pPr defTabSz="457189">
              <a:lnSpc>
                <a:spcPct val="120000"/>
              </a:lnSpc>
              <a:defRPr sz="1200">
                <a:latin typeface="+mn-lt"/>
                <a:ea typeface="+mn-ea"/>
                <a:cs typeface="+mn-cs"/>
                <a:sym typeface="Helvetica"/>
              </a:defRPr>
            </a:pPr>
            <a:endParaRPr sz="1400" dirty="0">
              <a:latin typeface="微軟正黑體"/>
              <a:ea typeface="微軟正黑體"/>
              <a:cs typeface="微軟正黑體"/>
            </a:endParaRP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225BA6D5-A7A6-AAE6-092A-03FF670EEA74}"/>
              </a:ext>
            </a:extLst>
          </p:cNvPr>
          <p:cNvSpPr txBox="1"/>
          <p:nvPr/>
        </p:nvSpPr>
        <p:spPr>
          <a:xfrm>
            <a:off x="216469" y="3596553"/>
            <a:ext cx="8711062" cy="10669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柯定宏老師為企業營運管理者，產品市佔為知名品牌中部第一，擁有近</a:t>
            </a:r>
            <a:r>
              <a:rPr lang="en-US" altLang="zh-TW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20</a:t>
            </a: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年的企業經歷，老師一路從基層做起，擅長以各層級員工角度切入痛點，進行引導討論，豐富的教學技巧受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英國劍橋引導式培訓師之國際單位青睞，成為該單位於台灣的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Peer Mentoring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，以協助講師提升教學技巧，老師的引導風格可輕鬆詼諧，也可嚴肅有力，以客戶需求為主。老師曾任職於管顧要職，豐富的經驗有助於企業客戶對焦需求，以設計出更符合客戶之</a:t>
            </a: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培訓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專案。</a:t>
            </a:r>
            <a:endParaRPr lang="zh-TW" altLang="en-US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BDE8476A-F24E-7BCF-EB6C-9DEE54B1B1F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75"/>
          <a:stretch/>
        </p:blipFill>
        <p:spPr>
          <a:xfrm>
            <a:off x="321073" y="952094"/>
            <a:ext cx="1666404" cy="2322768"/>
          </a:xfrm>
          <a:prstGeom prst="rect">
            <a:avLst/>
          </a:prstGeom>
          <a:ln>
            <a:noFill/>
          </a:ln>
          <a:effectLst>
            <a:outerShdw blurRad="114300" dist="114300" dir="2700000" sx="98000" sy="98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文字方塊 2">
            <a:extLst>
              <a:ext uri="{FF2B5EF4-FFF2-40B4-BE49-F238E27FC236}">
                <a16:creationId xmlns:a16="http://schemas.microsoft.com/office/drawing/2014/main" id="{3103B44D-C2F8-7124-40D8-62F06EFC3A04}"/>
              </a:ext>
            </a:extLst>
          </p:cNvPr>
          <p:cNvSpPr txBox="1"/>
          <p:nvPr/>
        </p:nvSpPr>
        <p:spPr>
          <a:xfrm>
            <a:off x="230537" y="4698148"/>
            <a:ext cx="1683324" cy="2064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TW" sz="135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【</a:t>
            </a: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授課專精</a:t>
            </a:r>
            <a:r>
              <a:rPr lang="en-US" altLang="zh-TW" sz="1350" dirty="0">
                <a:latin typeface="微軟正黑體" panose="020B0604030504040204" pitchFamily="34" charset="-120"/>
                <a:ea typeface="微軟正黑體" panose="020B0604030504040204" pitchFamily="34" charset="-120"/>
                <a:cs typeface="微軟正黑體"/>
              </a:rPr>
              <a:t>】</a:t>
            </a:r>
          </a:p>
          <a:p>
            <a:pPr>
              <a:lnSpc>
                <a:spcPct val="120000"/>
              </a:lnSpc>
            </a:pP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部屬培育與指導</a:t>
            </a:r>
            <a:endParaRPr lang="en-US" altLang="zh-TW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en-US" altLang="zh-TW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涵蓋新世代溝通</a:t>
            </a:r>
            <a:r>
              <a:rPr lang="en-US" altLang="zh-TW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情緒釋放與管理</a:t>
            </a:r>
            <a:endParaRPr lang="en-US" altLang="zh-TW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克服</a:t>
            </a:r>
            <a:r>
              <a:rPr lang="zh-TW" altLang="zh-TW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團隊五障礙</a:t>
            </a:r>
            <a:endParaRPr lang="en-US" altLang="zh-TW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團隊凝聚與領導</a:t>
            </a:r>
            <a:endParaRPr lang="en-US" altLang="zh-TW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問題分析與解決</a:t>
            </a:r>
            <a:endParaRPr lang="en-US" altLang="zh-TW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>
              <a:lnSpc>
                <a:spcPct val="120000"/>
              </a:lnSpc>
            </a:pPr>
            <a:r>
              <a:rPr lang="zh-TW" altLang="en-US" sz="135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溝通系列課程</a:t>
            </a:r>
            <a:endParaRPr lang="en-US" altLang="zh-TW" sz="135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Shape 562">
            <a:extLst>
              <a:ext uri="{FF2B5EF4-FFF2-40B4-BE49-F238E27FC236}">
                <a16:creationId xmlns:a16="http://schemas.microsoft.com/office/drawing/2014/main" id="{6834803E-6768-C1E0-AA0D-78EDCB585AF9}"/>
              </a:ext>
            </a:extLst>
          </p:cNvPr>
          <p:cNvSpPr/>
          <p:nvPr/>
        </p:nvSpPr>
        <p:spPr>
          <a:xfrm>
            <a:off x="2256607" y="933221"/>
            <a:ext cx="5866661" cy="2426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L="257168" indent="-257168">
              <a:lnSpc>
                <a:spcPct val="120000"/>
              </a:lnSpc>
            </a:pPr>
            <a:r>
              <a:rPr lang="en-US" altLang="zh-TW" sz="1350" dirty="0">
                <a:latin typeface="微軟正黑體"/>
                <a:ea typeface="微軟正黑體"/>
                <a:cs typeface="微軟正黑體"/>
                <a:sym typeface="微軟正黑體"/>
              </a:rPr>
              <a:t>【</a:t>
            </a:r>
            <a:r>
              <a:rPr lang="zh-TW" altLang="en-US" sz="1350" dirty="0">
                <a:latin typeface="微軟正黑體"/>
                <a:ea typeface="微軟正黑體"/>
                <a:cs typeface="微軟正黑體"/>
                <a:sym typeface="微軟正黑體"/>
              </a:rPr>
              <a:t>經歷</a:t>
            </a:r>
            <a:r>
              <a:rPr lang="en-US" altLang="zh-TW" sz="1350" dirty="0">
                <a:latin typeface="微軟正黑體"/>
                <a:ea typeface="微軟正黑體"/>
                <a:cs typeface="微軟正黑體"/>
                <a:sym typeface="微軟正黑體"/>
              </a:rPr>
              <a:t>&amp;</a:t>
            </a:r>
            <a:r>
              <a:rPr lang="zh-TW" altLang="en-US" sz="1350" dirty="0">
                <a:latin typeface="微軟正黑體"/>
                <a:ea typeface="微軟正黑體"/>
                <a:cs typeface="微軟正黑體"/>
                <a:sym typeface="微軟正黑體"/>
              </a:rPr>
              <a:t>認證</a:t>
            </a:r>
            <a:r>
              <a:rPr lang="en-US" altLang="zh-TW" sz="1350" dirty="0">
                <a:latin typeface="微軟正黑體"/>
                <a:ea typeface="微軟正黑體"/>
                <a:cs typeface="微軟正黑體"/>
                <a:sym typeface="微軟正黑體"/>
              </a:rPr>
              <a:t>】</a:t>
            </a:r>
          </a:p>
          <a:p>
            <a:pPr marL="214308" indent="-214308">
              <a:lnSpc>
                <a:spcPct val="120000"/>
              </a:lnSpc>
              <a:spcBef>
                <a:spcPts val="225"/>
              </a:spcBef>
              <a:buClr>
                <a:schemeClr val="tx1"/>
              </a:buClr>
              <a:buSzPct val="100000"/>
              <a:buFont typeface="Wingdings" charset="2"/>
              <a:buChar char="n"/>
            </a:pP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宏耘電機 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 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營運長</a:t>
            </a:r>
            <a:endParaRPr lang="en-US" altLang="zh-TW" sz="1350" dirty="0">
              <a:latin typeface="微軟正黑體"/>
              <a:ea typeface="微軟正黑體"/>
              <a:sym typeface="微軟正黑體"/>
            </a:endParaRPr>
          </a:p>
          <a:p>
            <a:pPr marL="214308" indent="-214308">
              <a:lnSpc>
                <a:spcPct val="120000"/>
              </a:lnSpc>
              <a:spcBef>
                <a:spcPts val="225"/>
              </a:spcBef>
              <a:buClr>
                <a:schemeClr val="tx1"/>
              </a:buClr>
              <a:buSzPct val="100000"/>
              <a:buFont typeface="Wingdings" charset="2"/>
              <a:buChar char="n"/>
            </a:pP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宏耘電機 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 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客服部經理</a:t>
            </a:r>
            <a:endParaRPr lang="en-US" altLang="zh-TW" sz="1350" dirty="0">
              <a:latin typeface="微軟正黑體"/>
              <a:ea typeface="微軟正黑體"/>
              <a:sym typeface="微軟正黑體"/>
            </a:endParaRPr>
          </a:p>
          <a:p>
            <a:pPr marL="214308" indent="-214308">
              <a:lnSpc>
                <a:spcPct val="120000"/>
              </a:lnSpc>
              <a:spcBef>
                <a:spcPts val="225"/>
              </a:spcBef>
              <a:buClr>
                <a:schemeClr val="tx1"/>
              </a:buClr>
              <a:buSzPct val="100000"/>
              <a:buFont typeface="Wingdings" charset="2"/>
              <a:buChar char="n"/>
            </a:pP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雲林縣      青年創業輔導顧問</a:t>
            </a:r>
            <a:endParaRPr lang="en-US" altLang="zh-TW" sz="1350" dirty="0">
              <a:latin typeface="微軟正黑體"/>
              <a:ea typeface="微軟正黑體"/>
              <a:sym typeface="微軟正黑體"/>
            </a:endParaRPr>
          </a:p>
          <a:p>
            <a:pPr marL="214308" indent="-214308">
              <a:lnSpc>
                <a:spcPct val="120000"/>
              </a:lnSpc>
              <a:spcBef>
                <a:spcPts val="225"/>
              </a:spcBef>
              <a:buClr>
                <a:schemeClr val="tx1"/>
              </a:buClr>
              <a:buSzPct val="100000"/>
              <a:buFont typeface="Wingdings" charset="2"/>
              <a:buChar char="n"/>
            </a:pP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中華益師益友協會 台中區會 秘書長</a:t>
            </a:r>
            <a:endParaRPr lang="en-US" altLang="zh-TW" sz="1350" dirty="0">
              <a:latin typeface="微軟正黑體"/>
              <a:ea typeface="微軟正黑體"/>
              <a:sym typeface="微軟正黑體"/>
            </a:endParaRPr>
          </a:p>
          <a:p>
            <a:pPr marL="214308" indent="-214308">
              <a:lnSpc>
                <a:spcPct val="120000"/>
              </a:lnSpc>
              <a:spcBef>
                <a:spcPts val="225"/>
              </a:spcBef>
              <a:buClr>
                <a:schemeClr val="tx1"/>
              </a:buClr>
              <a:buSzPct val="100000"/>
              <a:buFont typeface="Wingdings" charset="2"/>
              <a:buChar char="n"/>
            </a:pP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密西根大學 </a:t>
            </a:r>
            <a:r>
              <a:rPr lang="en-US" altLang="zh-TW" sz="1350" dirty="0">
                <a:latin typeface="微軟正黑體"/>
                <a:ea typeface="微軟正黑體"/>
              </a:rPr>
              <a:t>Employee 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Management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 認證</a:t>
            </a:r>
            <a:endParaRPr lang="en-US" altLang="zh-TW" sz="1350" dirty="0">
              <a:latin typeface="微軟正黑體"/>
              <a:ea typeface="微軟正黑體"/>
              <a:sym typeface="微軟正黑體"/>
            </a:endParaRPr>
          </a:p>
          <a:p>
            <a:pPr marL="214308" indent="-214308">
              <a:lnSpc>
                <a:spcPct val="120000"/>
              </a:lnSpc>
              <a:spcBef>
                <a:spcPts val="225"/>
              </a:spcBef>
              <a:buClr>
                <a:schemeClr val="tx1"/>
              </a:buClr>
              <a:buSzPct val="100000"/>
              <a:buFont typeface="Wingdings" charset="2"/>
              <a:buChar char="n"/>
            </a:pP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密西根大學 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Motivating Team Members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 認證</a:t>
            </a:r>
          </a:p>
          <a:p>
            <a:pPr marL="214308" indent="-214308">
              <a:lnSpc>
                <a:spcPct val="120000"/>
              </a:lnSpc>
              <a:spcBef>
                <a:spcPts val="225"/>
              </a:spcBef>
              <a:buClr>
                <a:schemeClr val="tx1"/>
              </a:buClr>
              <a:buSzPct val="100000"/>
              <a:buFont typeface="Wingdings" charset="2"/>
              <a:buChar char="n"/>
            </a:pP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法國巴黎高等商學院 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Developing Your Leadership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 認證</a:t>
            </a:r>
            <a:endParaRPr lang="en-US" altLang="zh-TW" sz="1350" dirty="0">
              <a:latin typeface="微軟正黑體"/>
              <a:ea typeface="微軟正黑體"/>
              <a:sym typeface="微軟正黑體"/>
            </a:endParaRPr>
          </a:p>
          <a:p>
            <a:pPr marL="214308" indent="-214308">
              <a:lnSpc>
                <a:spcPct val="120000"/>
              </a:lnSpc>
              <a:spcBef>
                <a:spcPts val="225"/>
              </a:spcBef>
              <a:buClr>
                <a:schemeClr val="tx1"/>
              </a:buClr>
              <a:buSzPct val="100000"/>
              <a:buFont typeface="Wingdings" charset="2"/>
              <a:buChar char="n"/>
            </a:pP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耶魯大學 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Emotional Self-Regulation Amid Ambiguity and Pressure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認證</a:t>
            </a:r>
            <a:endParaRPr lang="en-US" altLang="zh-TW" sz="1350" dirty="0">
              <a:latin typeface="微軟正黑體"/>
              <a:ea typeface="微軟正黑體"/>
              <a:sym typeface="微軟正黑體"/>
            </a:endParaRPr>
          </a:p>
        </p:txBody>
      </p:sp>
      <p:sp>
        <p:nvSpPr>
          <p:cNvPr id="4" name="Shape 562">
            <a:extLst>
              <a:ext uri="{FF2B5EF4-FFF2-40B4-BE49-F238E27FC236}">
                <a16:creationId xmlns:a16="http://schemas.microsoft.com/office/drawing/2014/main" id="{87C2A993-4107-9199-B92D-CC05AE4B8EF4}"/>
              </a:ext>
            </a:extLst>
          </p:cNvPr>
          <p:cNvSpPr/>
          <p:nvPr/>
        </p:nvSpPr>
        <p:spPr>
          <a:xfrm>
            <a:off x="5829899" y="933221"/>
            <a:ext cx="3122707" cy="12752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0" tIns="0" rIns="0" bIns="0">
            <a:spAutoFit/>
          </a:bodyPr>
          <a:lstStyle/>
          <a:p>
            <a:pPr marL="257168" indent="-257168">
              <a:lnSpc>
                <a:spcPct val="120000"/>
              </a:lnSpc>
            </a:pPr>
            <a:r>
              <a:rPr lang="en-US" altLang="zh-TW" sz="1350" dirty="0">
                <a:latin typeface="微軟正黑體"/>
                <a:ea typeface="微軟正黑體"/>
                <a:cs typeface="微軟正黑體"/>
                <a:sym typeface="微軟正黑體"/>
              </a:rPr>
              <a:t>【</a:t>
            </a:r>
            <a:r>
              <a:rPr lang="zh-TW" altLang="en-US" sz="1350" dirty="0">
                <a:latin typeface="微軟正黑體"/>
                <a:ea typeface="微軟正黑體"/>
                <a:cs typeface="微軟正黑體"/>
                <a:sym typeface="微軟正黑體"/>
              </a:rPr>
              <a:t>經歷</a:t>
            </a:r>
            <a:r>
              <a:rPr lang="en-US" altLang="zh-TW" sz="1350" dirty="0">
                <a:latin typeface="微軟正黑體"/>
                <a:ea typeface="微軟正黑體"/>
                <a:cs typeface="微軟正黑體"/>
                <a:sym typeface="微軟正黑體"/>
              </a:rPr>
              <a:t>&amp;</a:t>
            </a:r>
            <a:r>
              <a:rPr lang="zh-TW" altLang="en-US" sz="1350" dirty="0">
                <a:latin typeface="微軟正黑體"/>
                <a:ea typeface="微軟正黑體"/>
                <a:cs typeface="微軟正黑體"/>
                <a:sym typeface="微軟正黑體"/>
              </a:rPr>
              <a:t>認證</a:t>
            </a:r>
            <a:r>
              <a:rPr lang="en-US" altLang="zh-TW" sz="1350" dirty="0">
                <a:latin typeface="微軟正黑體"/>
                <a:ea typeface="微軟正黑體"/>
                <a:cs typeface="微軟正黑體"/>
                <a:sym typeface="微軟正黑體"/>
              </a:rPr>
              <a:t>】</a:t>
            </a:r>
          </a:p>
          <a:p>
            <a:pPr marL="214308" indent="-214308">
              <a:lnSpc>
                <a:spcPct val="120000"/>
              </a:lnSpc>
              <a:spcBef>
                <a:spcPts val="225"/>
              </a:spcBef>
              <a:buClr>
                <a:schemeClr val="tx1"/>
              </a:buClr>
              <a:buSzPct val="100000"/>
              <a:buFont typeface="Wingdings" charset="2"/>
              <a:buChar char="n"/>
            </a:pP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FTT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英國劍橋引導式培訓師－英方認證講師 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(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此為</a:t>
            </a:r>
            <a:r>
              <a:rPr lang="zh-TW" altLang="en-US" sz="1350" dirty="0">
                <a:latin typeface="微軟正黑體"/>
                <a:ea typeface="微軟正黑體"/>
              </a:rPr>
              <a:t>大師級 </a:t>
            </a:r>
            <a:r>
              <a:rPr lang="en-US" altLang="zh-TW" sz="1350" dirty="0">
                <a:latin typeface="微軟正黑體"/>
                <a:ea typeface="微軟正黑體"/>
              </a:rPr>
              <a:t>Global Level 3 </a:t>
            </a:r>
            <a:r>
              <a:rPr lang="zh-TW" altLang="en-US" sz="1350" dirty="0">
                <a:latin typeface="微軟正黑體"/>
                <a:ea typeface="微軟正黑體"/>
              </a:rPr>
              <a:t>國際認證，視為英國技術移民合法文件</a:t>
            </a:r>
            <a:r>
              <a:rPr lang="en-US" altLang="zh-TW" sz="1350" dirty="0">
                <a:latin typeface="微軟正黑體"/>
                <a:ea typeface="微軟正黑體"/>
              </a:rPr>
              <a:t>)</a:t>
            </a:r>
          </a:p>
          <a:p>
            <a:pPr marL="214308" indent="-214308">
              <a:lnSpc>
                <a:spcPct val="120000"/>
              </a:lnSpc>
              <a:spcBef>
                <a:spcPts val="225"/>
              </a:spcBef>
              <a:buClr>
                <a:schemeClr val="tx1"/>
              </a:buClr>
              <a:buSzPct val="100000"/>
              <a:buFont typeface="Wingdings" charset="2"/>
              <a:buChar char="n"/>
            </a:pP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FTT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 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Peer Mentoring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 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(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台灣僅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20</a:t>
            </a:r>
            <a:r>
              <a:rPr lang="zh-TW" altLang="en-US" sz="1350" dirty="0">
                <a:latin typeface="微軟正黑體"/>
                <a:ea typeface="微軟正黑體"/>
                <a:sym typeface="微軟正黑體"/>
              </a:rPr>
              <a:t>位</a:t>
            </a:r>
            <a:r>
              <a:rPr lang="en-US" altLang="zh-TW" sz="1350" dirty="0">
                <a:latin typeface="微軟正黑體"/>
                <a:ea typeface="微軟正黑體"/>
                <a:sym typeface="微軟正黑體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42568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8196</TotalTime>
  <Words>447</Words>
  <Application>Microsoft Office PowerPoint</Application>
  <PresentationFormat>如螢幕大小 (4:3)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Heiti TC Light</vt:lpstr>
      <vt:lpstr>微軟正黑體</vt:lpstr>
      <vt:lpstr>Arial</vt:lpstr>
      <vt:lpstr>Calibri</vt:lpstr>
      <vt:lpstr>Calibri Light</vt:lpstr>
      <vt:lpstr>Candara</vt:lpstr>
      <vt:lpstr>Wingdings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定宏 柯</dc:creator>
  <cp:lastModifiedBy>AiHao.Cc</cp:lastModifiedBy>
  <cp:revision>408</cp:revision>
  <dcterms:created xsi:type="dcterms:W3CDTF">2020-11-30T06:39:12Z</dcterms:created>
  <dcterms:modified xsi:type="dcterms:W3CDTF">2025-10-15T07:18:06Z</dcterms:modified>
</cp:coreProperties>
</file>