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408" r:id="rId3"/>
    <p:sldId id="257" r:id="rId4"/>
    <p:sldId id="409" r:id="rId5"/>
    <p:sldId id="258" r:id="rId6"/>
    <p:sldId id="348" r:id="rId7"/>
    <p:sldId id="259" r:id="rId8"/>
    <p:sldId id="356" r:id="rId9"/>
    <p:sldId id="287" r:id="rId10"/>
    <p:sldId id="357" r:id="rId11"/>
    <p:sldId id="358" r:id="rId12"/>
    <p:sldId id="359" r:id="rId13"/>
    <p:sldId id="368" r:id="rId14"/>
    <p:sldId id="360" r:id="rId15"/>
    <p:sldId id="355" r:id="rId16"/>
    <p:sldId id="363" r:id="rId17"/>
    <p:sldId id="365" r:id="rId18"/>
    <p:sldId id="364" r:id="rId19"/>
    <p:sldId id="370" r:id="rId20"/>
    <p:sldId id="362" r:id="rId21"/>
    <p:sldId id="377" r:id="rId22"/>
    <p:sldId id="371" r:id="rId23"/>
    <p:sldId id="378" r:id="rId24"/>
    <p:sldId id="379" r:id="rId25"/>
    <p:sldId id="380" r:id="rId26"/>
    <p:sldId id="381" r:id="rId27"/>
    <p:sldId id="391" r:id="rId28"/>
    <p:sldId id="388" r:id="rId29"/>
    <p:sldId id="389" r:id="rId30"/>
    <p:sldId id="390" r:id="rId31"/>
    <p:sldId id="375" r:id="rId32"/>
    <p:sldId id="372" r:id="rId33"/>
    <p:sldId id="373" r:id="rId34"/>
    <p:sldId id="374" r:id="rId35"/>
    <p:sldId id="366" r:id="rId36"/>
    <p:sldId id="302" r:id="rId37"/>
    <p:sldId id="367" r:id="rId38"/>
    <p:sldId id="352" r:id="rId39"/>
    <p:sldId id="394" r:id="rId40"/>
    <p:sldId id="282" r:id="rId41"/>
    <p:sldId id="310" r:id="rId42"/>
    <p:sldId id="347" r:id="rId43"/>
    <p:sldId id="382" r:id="rId44"/>
    <p:sldId id="383" r:id="rId45"/>
    <p:sldId id="395" r:id="rId46"/>
    <p:sldId id="283" r:id="rId47"/>
    <p:sldId id="311" r:id="rId48"/>
    <p:sldId id="384" r:id="rId49"/>
    <p:sldId id="396" r:id="rId50"/>
    <p:sldId id="322" r:id="rId51"/>
    <p:sldId id="397" r:id="rId52"/>
    <p:sldId id="330" r:id="rId53"/>
    <p:sldId id="331" r:id="rId54"/>
    <p:sldId id="398" r:id="rId55"/>
    <p:sldId id="329" r:id="rId56"/>
    <p:sldId id="323" r:id="rId57"/>
    <p:sldId id="399" r:id="rId58"/>
    <p:sldId id="318" r:id="rId59"/>
    <p:sldId id="337" r:id="rId60"/>
    <p:sldId id="400" r:id="rId61"/>
    <p:sldId id="319" r:id="rId62"/>
    <p:sldId id="325" r:id="rId63"/>
    <p:sldId id="401" r:id="rId64"/>
    <p:sldId id="285" r:id="rId65"/>
    <p:sldId id="332" r:id="rId66"/>
    <p:sldId id="321" r:id="rId67"/>
    <p:sldId id="402" r:id="rId68"/>
    <p:sldId id="286" r:id="rId69"/>
    <p:sldId id="333" r:id="rId70"/>
    <p:sldId id="334" r:id="rId71"/>
    <p:sldId id="403" r:id="rId72"/>
    <p:sldId id="260" r:id="rId73"/>
    <p:sldId id="335" r:id="rId74"/>
    <p:sldId id="404" r:id="rId75"/>
    <p:sldId id="294" r:id="rId76"/>
    <p:sldId id="339" r:id="rId77"/>
    <p:sldId id="405" r:id="rId78"/>
    <p:sldId id="298" r:id="rId79"/>
    <p:sldId id="340" r:id="rId80"/>
    <p:sldId id="406" r:id="rId81"/>
    <p:sldId id="300" r:id="rId82"/>
    <p:sldId id="341" r:id="rId83"/>
    <p:sldId id="407" r:id="rId84"/>
    <p:sldId id="301" r:id="rId85"/>
    <p:sldId id="343" r:id="rId86"/>
    <p:sldId id="344" r:id="rId87"/>
    <p:sldId id="393" r:id="rId88"/>
    <p:sldId id="342" r:id="rId89"/>
    <p:sldId id="345" r:id="rId90"/>
    <p:sldId id="410" r:id="rId91"/>
    <p:sldId id="411" r:id="rId92"/>
    <p:sldId id="412" r:id="rId93"/>
    <p:sldId id="413" r:id="rId94"/>
    <p:sldId id="414" r:id="rId95"/>
    <p:sldId id="415" r:id="rId96"/>
    <p:sldId id="280" r:id="rId9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CC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 varScale="1">
        <p:scale>
          <a:sx n="61" d="100"/>
          <a:sy n="61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9B976C-E91E-4454-93CF-A3456CFB1C65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 rot="20404622">
            <a:off x="1710657" y="2324638"/>
            <a:ext cx="7601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solidFill>
                  <a:srgbClr val="F8F8F8"/>
                </a:solidFill>
              </a:rPr>
              <a:t>博識高科技</a:t>
            </a:r>
            <a:endParaRPr lang="zh-TW" altLang="en-US" sz="8800" dirty="0">
              <a:solidFill>
                <a:srgbClr val="F8F8F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637C8CC-70A6-4412-9182-6670389929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su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96" y="424494"/>
            <a:ext cx="6944767" cy="1204306"/>
          </a:xfrm>
        </p:spPr>
        <p:txBody>
          <a:bodyPr/>
          <a:lstStyle/>
          <a:p>
            <a:r>
              <a:rPr lang="zh-TW" altLang="en-US" sz="7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社區管理系統</a:t>
            </a:r>
            <a:endParaRPr lang="zh-TW" altLang="en-US" sz="7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1109" y="1772816"/>
            <a:ext cx="5647035" cy="50405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</a:rPr>
              <a:t>好用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</a:rPr>
              <a:t>簡單收租管理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</a:rPr>
              <a:t>so easy</a:t>
            </a:r>
            <a:endParaRPr lang="zh-TW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875705" y="4365104"/>
            <a:ext cx="6944767" cy="1708362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3000" dirty="0" smtClean="0">
                <a:solidFill>
                  <a:schemeClr val="bg1"/>
                </a:solidFill>
              </a:rPr>
              <a:t>主講人：陳金漢  執行長</a:t>
            </a:r>
            <a:endParaRPr lang="en-US" altLang="zh-TW" sz="1000" dirty="0" smtClean="0">
              <a:solidFill>
                <a:schemeClr val="bg1"/>
              </a:solidFill>
            </a:endParaRPr>
          </a:p>
          <a:p>
            <a:pPr algn="r"/>
            <a:endParaRPr lang="en-US" altLang="zh-TW" sz="1000" dirty="0" smtClean="0">
              <a:solidFill>
                <a:schemeClr val="bg1"/>
              </a:solidFill>
            </a:endParaRPr>
          </a:p>
          <a:p>
            <a:pPr algn="r"/>
            <a:r>
              <a:rPr lang="zh-TW" altLang="en-US" sz="3000" dirty="0" smtClean="0">
                <a:solidFill>
                  <a:schemeClr val="bg1"/>
                </a:solidFill>
              </a:rPr>
              <a:t>博識高科技有限公司</a:t>
            </a:r>
            <a:endParaRPr lang="en-US" altLang="zh-TW" sz="3000" dirty="0" smtClean="0">
              <a:solidFill>
                <a:schemeClr val="bg1"/>
              </a:solidFill>
            </a:endParaRPr>
          </a:p>
          <a:p>
            <a:pPr algn="r"/>
            <a:endParaRPr lang="en-US" altLang="zh-TW" sz="1000" dirty="0" smtClean="0">
              <a:solidFill>
                <a:schemeClr val="bg1"/>
              </a:solidFill>
            </a:endParaRPr>
          </a:p>
          <a:p>
            <a:pPr algn="r"/>
            <a:r>
              <a:rPr lang="en-US" altLang="zh-TW" sz="3000" dirty="0" smtClean="0">
                <a:solidFill>
                  <a:schemeClr val="bg1"/>
                </a:solidFill>
              </a:rPr>
              <a:t>https://posu.tw</a:t>
            </a:r>
            <a:endParaRPr lang="zh-TW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ing\Desktop\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200"/>
            <a:ext cx="8595002" cy="65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460432" y="5592142"/>
            <a:ext cx="5760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接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續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260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ing\Desktop\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7723"/>
            <a:ext cx="8300003" cy="66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836712"/>
            <a:ext cx="820891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0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住戶手機登入</a:t>
            </a:r>
            <a:endParaRPr lang="en-US" altLang="zh-TW" sz="103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en-US" sz="103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介面介紹</a:t>
            </a:r>
            <a:endParaRPr lang="zh-TW" altLang="en-US" sz="103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3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632"/>
            <a:ext cx="6842340" cy="6669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5496" y="240513"/>
            <a:ext cx="2088232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登入畫面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2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624"/>
            <a:ext cx="3647337" cy="67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107504" y="240513"/>
            <a:ext cx="2088232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登入介面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1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1556792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繳費設定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0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5496" y="44624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設定繳費期間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"/>
          <a:stretch/>
        </p:blipFill>
        <p:spPr bwMode="auto">
          <a:xfrm>
            <a:off x="1763688" y="692696"/>
            <a:ext cx="6027215" cy="6121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107504" y="44624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收據類型</a:t>
            </a:r>
            <a:endParaRPr lang="zh-TW" altLang="en-U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king\Desktop\圖片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" y="1484784"/>
            <a:ext cx="8999702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3995936" y="2060848"/>
            <a:ext cx="4752528" cy="1080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0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95536" y="1484784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繳費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347864" y="924684"/>
            <a:ext cx="554461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輕鬆單月收租或批次 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  收租都是一步驟輕鬆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完成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500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還智慧作成詳細收</a:t>
            </a:r>
            <a:r>
              <a:rPr lang="en-US" altLang="zh-TW" sz="200" b="1" dirty="0" smtClean="0">
                <a:solidFill>
                  <a:srgbClr val="0070C0"/>
                </a:solidFill>
                <a:latin typeface="+mj-ea"/>
                <a:ea typeface="+mj-ea"/>
              </a:rPr>
              <a:t> 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據，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對帳簡易、準</a:t>
            </a:r>
            <a:r>
              <a:rPr lang="en-US" altLang="zh-TW" sz="2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確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2051" name="Picture 3" descr="Z:\D---博識專用\0.美術區\06-社區管理系統(epig)\網頁示意用圖-20210514\feature-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5" y="1052976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07504" y="144056"/>
            <a:ext cx="5760640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快速收租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2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420" y="288072"/>
            <a:ext cx="2336364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系統介紹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1560" y="1124744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+mj-ea"/>
                <a:ea typeface="+mj-ea"/>
              </a:rPr>
              <a:t>1. 24hr</a:t>
            </a:r>
            <a:r>
              <a:rPr lang="zh-TW" altLang="en-US" sz="3600" dirty="0" smtClean="0">
                <a:latin typeface="+mj-ea"/>
                <a:ea typeface="+mj-ea"/>
              </a:rPr>
              <a:t>系統收費管理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2. </a:t>
            </a:r>
            <a:r>
              <a:rPr lang="zh-TW" altLang="en-US" sz="3600" dirty="0" smtClean="0">
                <a:latin typeface="+mj-ea"/>
                <a:ea typeface="+mj-ea"/>
              </a:rPr>
              <a:t>收租記錄快速便利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3. </a:t>
            </a:r>
            <a:r>
              <a:rPr lang="zh-TW" altLang="en-US" sz="3600" dirty="0" smtClean="0">
                <a:latin typeface="+mj-ea"/>
                <a:ea typeface="+mj-ea"/>
              </a:rPr>
              <a:t>繳費方式彈性記錄，輕鬆批次收費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4. </a:t>
            </a:r>
            <a:r>
              <a:rPr lang="zh-TW" altLang="en-US" sz="3600" dirty="0" smtClean="0">
                <a:latin typeface="+mj-ea"/>
                <a:ea typeface="+mj-ea"/>
              </a:rPr>
              <a:t>自動報表統計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5. </a:t>
            </a:r>
            <a:r>
              <a:rPr lang="zh-TW" altLang="en-US" sz="3600" dirty="0" smtClean="0">
                <a:latin typeface="+mj-ea"/>
                <a:ea typeface="+mj-ea"/>
              </a:rPr>
              <a:t>區間查詢一目瞭然</a:t>
            </a:r>
          </a:p>
          <a:p>
            <a:endParaRPr lang="zh-TW" altLang="en-US" sz="2800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7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4464496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住戶繳費方式：</a:t>
            </a:r>
            <a:r>
              <a:rPr lang="en-US" altLang="zh-TW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TW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TW" altLang="en-US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現繳</a:t>
            </a:r>
            <a:r>
              <a:rPr lang="en-US" altLang="zh-TW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8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TW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TW" altLang="en-US" sz="10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線上繳</a:t>
            </a:r>
            <a:endParaRPr lang="zh-TW" altLang="en-US" sz="10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34638" y="849774"/>
            <a:ext cx="50698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不論是每月收款還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是雙月收款均可簡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易完成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雙月收款細心分成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單月收、雙月收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5362" name="Picture 2" descr="Z:\D---博識專用\0.美術區\06-社區管理系統(epig)\網頁示意用圖-20210514\feature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4" y="980968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07504" y="188640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常態性固定費用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8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6812"/>
            <a:ext cx="9009480" cy="2906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676456" y="1386812"/>
            <a:ext cx="432048" cy="29062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67944" y="2793910"/>
            <a:ext cx="648072" cy="5630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563888" y="3545721"/>
            <a:ext cx="2236510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+mj-ea"/>
                <a:ea typeface="+mj-ea"/>
              </a:rPr>
              <a:t>單月</a:t>
            </a:r>
            <a:endParaRPr lang="zh-TW" altLang="en-US" sz="8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04248" y="17329"/>
            <a:ext cx="2236510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8000" b="1" dirty="0" smtClean="0">
                <a:solidFill>
                  <a:srgbClr val="FF0000"/>
                </a:solidFill>
                <a:latin typeface="+mj-ea"/>
                <a:ea typeface="+mj-ea"/>
              </a:rPr>
              <a:t>批次</a:t>
            </a:r>
            <a:endParaRPr lang="zh-TW" altLang="en-US" sz="8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現繳</a:t>
            </a:r>
            <a:endParaRPr lang="zh-TW" alt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6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</a:t>
            </a:r>
            <a:r>
              <a:rPr lang="en-US" altLang="zh-TW" sz="3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繳費方式設定</a:t>
            </a:r>
            <a:endParaRPr lang="zh-TW" altLang="en-US" sz="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king\Desktop\圖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" r="2129"/>
          <a:stretch/>
        </p:blipFill>
        <p:spPr bwMode="auto">
          <a:xfrm>
            <a:off x="51734" y="974420"/>
            <a:ext cx="8949700" cy="345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475902" y="1172573"/>
            <a:ext cx="4344570" cy="29765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2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936590"/>
            <a:ext cx="504056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兩個月收取的電費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與電表紀錄可以輕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鬆匯入資料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可彈性繳雜項費用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Z:\D---博識專用\0.美術區\06-社區管理系統(epig)\網頁示意用圖-20210514\feature-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5" y="1052736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靈活的非固定費用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8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3"/>
            <a:ext cx="8921766" cy="23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444208" y="1124744"/>
            <a:ext cx="2448272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971600" y="1957410"/>
            <a:ext cx="8060888" cy="391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匯入費用</a:t>
            </a:r>
            <a:endParaRPr lang="zh-TW" alt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1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3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固定</a:t>
            </a:r>
            <a:r>
              <a:rPr lang="zh-TW" alt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與彈性</a:t>
            </a:r>
            <a:r>
              <a:rPr lang="zh-TW" altLang="en-US" sz="3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費用</a:t>
            </a:r>
            <a:endParaRPr lang="zh-TW" altLang="en-U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king\Desktop\圖片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9"/>
          <a:stretch/>
        </p:blipFill>
        <p:spPr bwMode="auto">
          <a:xfrm>
            <a:off x="179512" y="908720"/>
            <a:ext cx="8836099" cy="54726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467544" y="1628800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線上繳費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1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613400" y="980728"/>
            <a:ext cx="5135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依管委會開放的方式進行線上繳費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3554" name="Picture 2" descr="Z:\D---博識專用\0.美術區\06-社區管理系統(epig)\網頁示意用圖-20210514\feature-cus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9" y="1052976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288072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線上繳費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38951" r="4449" b="1320"/>
          <a:stretch/>
        </p:blipFill>
        <p:spPr bwMode="auto">
          <a:xfrm>
            <a:off x="2946296" y="98985"/>
            <a:ext cx="5514136" cy="6714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059832" y="908720"/>
            <a:ext cx="1728192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線上繳款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6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420" y="288072"/>
            <a:ext cx="2336364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系統介紹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124744"/>
            <a:ext cx="8253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+mj-ea"/>
                <a:ea typeface="+mj-ea"/>
              </a:rPr>
              <a:t>6. </a:t>
            </a:r>
            <a:r>
              <a:rPr lang="zh-TW" altLang="en-US" sz="3600" dirty="0" smtClean="0">
                <a:latin typeface="+mj-ea"/>
                <a:ea typeface="+mj-ea"/>
              </a:rPr>
              <a:t>固定每月收費，固定雙月收費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7. </a:t>
            </a:r>
            <a:r>
              <a:rPr lang="zh-TW" altLang="en-US" sz="3600" dirty="0" smtClean="0">
                <a:latin typeface="+mj-ea"/>
                <a:ea typeface="+mj-ea"/>
              </a:rPr>
              <a:t>非固定費用 </a:t>
            </a:r>
            <a:r>
              <a:rPr lang="en-US" altLang="zh-TW" sz="3600" dirty="0" smtClean="0">
                <a:latin typeface="+mj-ea"/>
                <a:ea typeface="+mj-ea"/>
              </a:rPr>
              <a:t>– </a:t>
            </a:r>
            <a:r>
              <a:rPr lang="zh-TW" altLang="en-US" sz="3600" dirty="0" smtClean="0">
                <a:latin typeface="+mj-ea"/>
                <a:ea typeface="+mj-ea"/>
              </a:rPr>
              <a:t>電費快速匯入，雜項費 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zh-TW" altLang="en-US" sz="3600" dirty="0">
                <a:latin typeface="+mj-ea"/>
                <a:ea typeface="+mj-ea"/>
              </a:rPr>
              <a:t> </a:t>
            </a:r>
            <a:r>
              <a:rPr lang="zh-TW" altLang="en-US" sz="3600" dirty="0" smtClean="0">
                <a:latin typeface="+mj-ea"/>
                <a:ea typeface="+mj-ea"/>
              </a:rPr>
              <a:t>   用紀錄與收款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8. </a:t>
            </a:r>
            <a:r>
              <a:rPr lang="zh-TW" altLang="en-US" sz="3600" dirty="0" smtClean="0">
                <a:latin typeface="+mj-ea"/>
                <a:ea typeface="+mj-ea"/>
              </a:rPr>
              <a:t>管理費固定提撥快速作業與報表</a:t>
            </a:r>
            <a:endParaRPr lang="en-US" altLang="zh-TW" sz="3600" dirty="0" smtClean="0">
              <a:latin typeface="+mj-ea"/>
              <a:ea typeface="+mj-ea"/>
            </a:endParaRPr>
          </a:p>
          <a:p>
            <a:r>
              <a:rPr lang="en-US" altLang="zh-TW" sz="3600" dirty="0">
                <a:latin typeface="+mj-ea"/>
              </a:rPr>
              <a:t>9. </a:t>
            </a:r>
            <a:r>
              <a:rPr lang="zh-TW" altLang="en-US" sz="3600" dirty="0">
                <a:latin typeface="+mj-ea"/>
              </a:rPr>
              <a:t>收據列印真放心</a:t>
            </a:r>
          </a:p>
          <a:p>
            <a:r>
              <a:rPr lang="en-US" altLang="zh-TW" sz="3600" dirty="0">
                <a:latin typeface="+mj-ea"/>
              </a:rPr>
              <a:t>10.</a:t>
            </a:r>
            <a:r>
              <a:rPr lang="zh-TW" altLang="en-US" sz="3600" dirty="0">
                <a:latin typeface="+mj-ea"/>
              </a:rPr>
              <a:t>繳費與否清楚表列</a:t>
            </a:r>
          </a:p>
          <a:p>
            <a:endParaRPr lang="zh-TW" altLang="en-US" sz="2800" dirty="0">
              <a:latin typeface="+mj-ea"/>
            </a:endParaRPr>
          </a:p>
          <a:p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zh-TW" altLang="en-US" sz="8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ing\Desktop\1122\152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5304"/>
            <a:ext cx="2687402" cy="52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2843808" y="2937411"/>
            <a:ext cx="213854" cy="20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915" name="Picture 3" descr="C:\Users\king\Desktop\1122\1524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7"/>
          <a:stretch/>
        </p:blipFill>
        <p:spPr bwMode="auto">
          <a:xfrm>
            <a:off x="3131840" y="1125304"/>
            <a:ext cx="2701506" cy="52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C:\Users\king\Desktop\1122\1524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2"/>
          <a:stretch/>
        </p:blipFill>
        <p:spPr bwMode="auto">
          <a:xfrm>
            <a:off x="6228184" y="1125304"/>
            <a:ext cx="2731381" cy="522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右箭號 8"/>
          <p:cNvSpPr/>
          <p:nvPr/>
        </p:nvSpPr>
        <p:spPr>
          <a:xfrm>
            <a:off x="5940152" y="2937411"/>
            <a:ext cx="213854" cy="20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572000" y="3861048"/>
            <a:ext cx="740752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668574" y="2420888"/>
            <a:ext cx="1031218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線上繳款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0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23528" y="1412776"/>
            <a:ext cx="8208912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收據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6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723103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收據明細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白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59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" y="908720"/>
            <a:ext cx="8772199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收據明細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藍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8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76746" cy="5832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96726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收據明細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紅</a:t>
            </a:r>
            <a:r>
              <a:rPr lang="en-US" altLang="zh-TW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5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412776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1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繳費歷史紀錄</a:t>
            </a:r>
            <a:endParaRPr lang="en-US" altLang="zh-TW" sz="110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TW" altLang="en-US" sz="11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1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291420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查看繳費歷史紀錄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21874"/>
            <a:ext cx="8630940" cy="6064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43792" r="4295" b="1476"/>
          <a:stretch/>
        </p:blipFill>
        <p:spPr bwMode="auto">
          <a:xfrm>
            <a:off x="2682590" y="116631"/>
            <a:ext cx="5941366" cy="66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4716016" y="332076"/>
            <a:ext cx="1800200" cy="151274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5496" y="188640"/>
            <a:ext cx="37045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2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繳款紀錄查詢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6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3388" y="188640"/>
            <a:ext cx="370451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繳款紀錄查詢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king\Desktop\圖片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624"/>
            <a:ext cx="5040560" cy="68133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9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268760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各式報表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8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420" y="288072"/>
            <a:ext cx="2336364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系統介紹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87624" y="1124744"/>
            <a:ext cx="712879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+mj-ea"/>
              </a:rPr>
              <a:t>11</a:t>
            </a:r>
            <a:r>
              <a:rPr lang="en-US" altLang="zh-TW" sz="3600" dirty="0">
                <a:latin typeface="+mj-ea"/>
              </a:rPr>
              <a:t>. </a:t>
            </a:r>
            <a:r>
              <a:rPr lang="zh-TW" altLang="en-US" sz="3600" dirty="0">
                <a:latin typeface="+mj-ea"/>
              </a:rPr>
              <a:t>住戶線上資料、繳費查詢</a:t>
            </a:r>
          </a:p>
          <a:p>
            <a:r>
              <a:rPr lang="en-US" altLang="zh-TW" sz="3600" dirty="0">
                <a:latin typeface="+mj-ea"/>
              </a:rPr>
              <a:t>12. </a:t>
            </a:r>
            <a:r>
              <a:rPr lang="zh-TW" altLang="en-US" sz="3600" dirty="0">
                <a:latin typeface="+mj-ea"/>
              </a:rPr>
              <a:t>社區公告</a:t>
            </a:r>
          </a:p>
          <a:p>
            <a:r>
              <a:rPr lang="en-US" altLang="zh-TW" sz="3600" dirty="0">
                <a:latin typeface="+mj-ea"/>
              </a:rPr>
              <a:t>13. </a:t>
            </a:r>
            <a:r>
              <a:rPr lang="zh-TW" altLang="en-US" sz="3600" dirty="0">
                <a:latin typeface="+mj-ea"/>
              </a:rPr>
              <a:t>汽機車管理</a:t>
            </a:r>
          </a:p>
          <a:p>
            <a:r>
              <a:rPr lang="en-US" altLang="zh-TW" sz="3600" dirty="0">
                <a:latin typeface="+mj-ea"/>
              </a:rPr>
              <a:t>14. </a:t>
            </a:r>
            <a:r>
              <a:rPr lang="zh-TW" altLang="en-US" sz="3600" dirty="0">
                <a:latin typeface="+mj-ea"/>
              </a:rPr>
              <a:t>公共設施</a:t>
            </a:r>
            <a:r>
              <a:rPr lang="zh-TW" altLang="en-US" sz="3600" dirty="0" smtClean="0">
                <a:latin typeface="+mj-ea"/>
              </a:rPr>
              <a:t>預約</a:t>
            </a:r>
            <a:endParaRPr lang="en-US" altLang="zh-TW" sz="3600" dirty="0" smtClean="0">
              <a:latin typeface="+mj-ea"/>
            </a:endParaRPr>
          </a:p>
          <a:p>
            <a:r>
              <a:rPr lang="en-US" altLang="zh-TW" sz="3600" dirty="0">
                <a:latin typeface="+mj-ea"/>
              </a:rPr>
              <a:t>15. </a:t>
            </a:r>
            <a:r>
              <a:rPr lang="zh-TW" altLang="en-US" sz="3600" dirty="0">
                <a:latin typeface="+mj-ea"/>
              </a:rPr>
              <a:t>包裹管理清楚表列</a:t>
            </a:r>
          </a:p>
          <a:p>
            <a:endParaRPr lang="zh-TW" altLang="en-US" sz="2800" dirty="0">
              <a:latin typeface="+mj-ea"/>
            </a:endParaRPr>
          </a:p>
          <a:p>
            <a:endParaRPr lang="en-US" altLang="zh-TW" sz="28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endParaRPr lang="zh-TW" altLang="en-US" sz="8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75856" y="847740"/>
            <a:ext cx="573362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分別設計了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年度繳費狀況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年度應收，月應</a:t>
            </a:r>
            <a:r>
              <a:rPr lang="en-US" altLang="zh-TW" sz="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收表列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未繳清單，不漏收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  隱私表列，住戶不尷尬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當月現金流報表，輕鬆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   對帳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7410" name="Picture 2" descr="Z:\D---博識專用\0.美術區\06-社區管理系統(epig)\網頁示意用圖-20210514\feature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5" y="908960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07504" y="188640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報表完整，精準不漏財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05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232984"/>
            <a:ext cx="9094406" cy="205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總統計表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97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9000"/>
            <a:ext cx="88236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91870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單月統計表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6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992"/>
            <a:ext cx="88668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91870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未繳名單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06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未繳簡表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4461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91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268760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提撥款項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729647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方便您提撥月管理費 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35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一定比例款項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  <a:ea typeface="+mj-ea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設計了快速提撥功能  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35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不必再計算的頭昏腦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35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脹了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提撥統計資料一目了然</a:t>
            </a:r>
            <a:endParaRPr lang="en-US" altLang="zh-TW" sz="35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8435" name="Picture 3" descr="Z:\D---博識專用\0.美術區\06-社區管理系統(epig)\網頁示意用圖-20210514\feature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" y="836712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快速提撥款項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9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提撥設定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king\Desktop\圖片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9004"/>
            <a:ext cx="882883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323528" y="2060848"/>
            <a:ext cx="2448272" cy="86409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4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107504" y="260648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提撥總表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king\Desktop\圖片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" y="1268760"/>
            <a:ext cx="903079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多元通知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02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584" y="1124744"/>
            <a:ext cx="74168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+mj-ea"/>
                <a:ea typeface="+mj-ea"/>
              </a:rPr>
              <a:t>16. </a:t>
            </a:r>
            <a:r>
              <a:rPr lang="zh-TW" altLang="en-US" sz="3600" dirty="0" smtClean="0">
                <a:latin typeface="+mj-ea"/>
                <a:ea typeface="+mj-ea"/>
              </a:rPr>
              <a:t>社區推薦店家分享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17. </a:t>
            </a:r>
            <a:r>
              <a:rPr lang="zh-TW" altLang="en-US" sz="3600" dirty="0" smtClean="0">
                <a:latin typeface="+mj-ea"/>
                <a:ea typeface="+mj-ea"/>
              </a:rPr>
              <a:t>社區市集買賣超精省</a:t>
            </a:r>
          </a:p>
          <a:p>
            <a:r>
              <a:rPr lang="en-US" altLang="zh-TW" sz="3600" dirty="0" smtClean="0">
                <a:latin typeface="+mj-ea"/>
                <a:ea typeface="+mj-ea"/>
              </a:rPr>
              <a:t>18. </a:t>
            </a:r>
            <a:r>
              <a:rPr lang="zh-TW" altLang="en-US" sz="3600" dirty="0" smtClean="0">
                <a:latin typeface="+mj-ea"/>
                <a:ea typeface="+mj-ea"/>
              </a:rPr>
              <a:t>支援手機、平板、電腦瀏覽</a:t>
            </a:r>
            <a:endParaRPr lang="en-US" altLang="zh-TW" sz="3600" dirty="0" smtClean="0">
              <a:latin typeface="+mj-ea"/>
              <a:ea typeface="+mj-ea"/>
            </a:endParaRPr>
          </a:p>
          <a:p>
            <a:endParaRPr lang="zh-TW" altLang="en-US" sz="1000" dirty="0" smtClean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  <a:p>
            <a:r>
              <a:rPr lang="en-US" altLang="zh-TW" sz="2800" dirty="0" smtClean="0">
                <a:solidFill>
                  <a:schemeClr val="bg1"/>
                </a:solidFill>
                <a:latin typeface="+mj-ea"/>
                <a:ea typeface="+mj-ea"/>
              </a:rPr>
              <a:t>20. </a:t>
            </a:r>
            <a:r>
              <a:rPr lang="zh-TW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社區管理系統推薦第一、操作簡單好用</a:t>
            </a:r>
            <a:endParaRPr lang="en-US" altLang="zh-TW" sz="28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zh-TW" sz="28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zh-TW" sz="2800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TW" altLang="en-US" sz="2800" dirty="0" smtClean="0">
                <a:solidFill>
                  <a:schemeClr val="bg1"/>
                </a:solidFill>
                <a:latin typeface="+mj-ea"/>
                <a:ea typeface="+mj-ea"/>
              </a:rPr>
              <a:t>、功能完整、價格便宜</a:t>
            </a:r>
            <a:endParaRPr lang="zh-TW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91420" y="288072"/>
            <a:ext cx="2336364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系統介紹</a:t>
            </a:r>
            <a:endParaRPr lang="zh-TW" altLang="en-US" sz="40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707904" y="749943"/>
            <a:ext cx="47525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各別住戶通知：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   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留言、包裹、訪客</a:t>
            </a:r>
            <a:endParaRPr lang="zh-TW" altLang="en-US" sz="3500" b="1" dirty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1000" dirty="0" smtClean="0">
              <a:latin typeface="+mj-ea"/>
              <a:ea typeface="+mj-ea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共同通知：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   公告、</a:t>
            </a:r>
            <a:r>
              <a:rPr lang="zh-TW" altLang="en-US" sz="3500" b="1" dirty="0">
                <a:solidFill>
                  <a:srgbClr val="0070C0"/>
                </a:solidFill>
                <a:latin typeface="+mj-ea"/>
              </a:rPr>
              <a:t>投票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000" dirty="0">
              <a:latin typeface="+mj-ea"/>
            </a:endParaRPr>
          </a:p>
          <a:p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en-US" altLang="zh-TW" sz="3500" b="1" dirty="0">
                <a:solidFill>
                  <a:srgbClr val="0070C0"/>
                </a:solidFill>
                <a:latin typeface="+mj-ea"/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</a:rPr>
              <a:t>Line</a:t>
            </a:r>
            <a:r>
              <a:rPr lang="zh-TW" altLang="en-US" sz="3500" b="1" dirty="0">
                <a:solidFill>
                  <a:srgbClr val="0070C0"/>
                </a:solidFill>
                <a:latin typeface="+mj-ea"/>
              </a:rPr>
              <a:t>、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Email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、簡訊</a:t>
            </a:r>
            <a:endParaRPr lang="en-US" altLang="zh-TW" sz="35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35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en-US" altLang="zh-TW" sz="3500" b="1" dirty="0" smtClean="0">
                <a:solidFill>
                  <a:srgbClr val="0070C0"/>
                </a:solidFill>
                <a:latin typeface="+mj-ea"/>
                <a:ea typeface="+mj-ea"/>
              </a:rPr>
              <a:t>  </a:t>
            </a:r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彈性設定</a:t>
            </a:r>
            <a:endParaRPr lang="en-US" altLang="zh-TW" sz="35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19458" name="Picture 2" descr="Z:\D---博識專用\0.美術區\06-社區管理系統(epig)\網頁示意用圖-20210514\feature-cus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" y="836712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188640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多元通知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7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</a:t>
            </a:r>
            <a:r>
              <a:rPr lang="zh-TW" altLang="en-US" sz="13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告</a:t>
            </a:r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通知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8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king\Desktop\未命名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12076"/>
          <a:stretch/>
        </p:blipFill>
        <p:spPr bwMode="auto">
          <a:xfrm>
            <a:off x="80408" y="1340768"/>
            <a:ext cx="903985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652120" y="1484784"/>
            <a:ext cx="3468140" cy="1584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1663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4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公告發佈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7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ing\Desktop\1523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4" b="51206"/>
          <a:stretch/>
        </p:blipFill>
        <p:spPr bwMode="auto">
          <a:xfrm>
            <a:off x="251520" y="1390710"/>
            <a:ext cx="4324373" cy="405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ing\Desktop\1523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b="69250"/>
          <a:stretch/>
        </p:blipFill>
        <p:spPr bwMode="auto">
          <a:xfrm>
            <a:off x="4716015" y="1412776"/>
            <a:ext cx="4281591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403648" y="764704"/>
            <a:ext cx="18722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000" b="1" dirty="0" smtClean="0">
                <a:solidFill>
                  <a:srgbClr val="FF0000"/>
                </a:solidFill>
                <a:latin typeface="+mj-ea"/>
                <a:ea typeface="+mj-ea"/>
              </a:rPr>
              <a:t>LINE</a:t>
            </a:r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通知</a:t>
            </a:r>
            <a:endParaRPr lang="zh-TW" altLang="en-US" sz="3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868145" y="786770"/>
            <a:ext cx="187220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簡訊通知</a:t>
            </a:r>
            <a:endParaRPr lang="zh-TW" altLang="en-US" sz="3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35496" y="-27384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公告通知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74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留言通知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54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9360"/>
            <a:ext cx="5804937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115616" y="4653136"/>
            <a:ext cx="5894294" cy="20162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092281" y="1700808"/>
            <a:ext cx="187220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回覆後</a:t>
            </a:r>
            <a:endParaRPr lang="en-US" altLang="zh-TW" sz="30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000" b="1" dirty="0" smtClean="0">
                <a:solidFill>
                  <a:srgbClr val="FF0000"/>
                </a:solidFill>
                <a:latin typeface="+mj-ea"/>
                <a:ea typeface="+mj-ea"/>
              </a:rPr>
              <a:t>發送通知</a:t>
            </a:r>
            <a:endParaRPr lang="zh-TW" altLang="en-US" sz="3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向右箭號 1"/>
          <p:cNvSpPr/>
          <p:nvPr/>
        </p:nvSpPr>
        <p:spPr>
          <a:xfrm rot="17205799">
            <a:off x="6292785" y="3540354"/>
            <a:ext cx="1856004" cy="1605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5496" y="-27384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收到留言</a:t>
            </a: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回覆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king\Desktop\未命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1"/>
            <a:ext cx="7488831" cy="10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300192" y="764704"/>
            <a:ext cx="1872208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9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ing\Desktop\1523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6062" r="4533" b="57731"/>
          <a:stretch/>
        </p:blipFill>
        <p:spPr bwMode="auto">
          <a:xfrm>
            <a:off x="1393376" y="836712"/>
            <a:ext cx="7215989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3059832" y="116632"/>
            <a:ext cx="352839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7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endParaRPr lang="zh-TW" altLang="en-US" sz="7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5496" y="-27384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收到回覆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17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包裹通知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57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07504" y="692696"/>
            <a:ext cx="420857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107529" y="2762260"/>
            <a:ext cx="39604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收到通知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5396" y="144056"/>
            <a:ext cx="341648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包裹通知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king\Desktop\152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6336" r="5421" b="71490"/>
          <a:stretch/>
        </p:blipFill>
        <p:spPr bwMode="auto">
          <a:xfrm>
            <a:off x="1115616" y="3645024"/>
            <a:ext cx="70849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ing\Desktop\圖片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1336"/>
            <a:ext cx="8940357" cy="115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5652120" y="1197890"/>
            <a:ext cx="3384376" cy="122299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ing\Desktop\1523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0" b="31377"/>
          <a:stretch/>
        </p:blipFill>
        <p:spPr bwMode="auto">
          <a:xfrm>
            <a:off x="4067943" y="548680"/>
            <a:ext cx="4899875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8384"/>
            <a:ext cx="3374273" cy="622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043608" y="1556792"/>
            <a:ext cx="1728192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向右箭號 9"/>
          <p:cNvSpPr/>
          <p:nvPr/>
        </p:nvSpPr>
        <p:spPr>
          <a:xfrm>
            <a:off x="3689943" y="2780928"/>
            <a:ext cx="355699" cy="20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5496" y="-9939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包裹查詢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4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755576" y="1628800"/>
            <a:ext cx="763284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住戶管理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1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投票通知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2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07504" y="692696"/>
            <a:ext cx="420857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</a:t>
            </a: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35496" y="2592328"/>
            <a:ext cx="3528392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</a:t>
            </a:r>
            <a:r>
              <a:rPr lang="en-US" altLang="zh-TW" sz="3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zh-TW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收到通知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標題 1"/>
          <p:cNvSpPr txBox="1">
            <a:spLocks/>
          </p:cNvSpPr>
          <p:nvPr/>
        </p:nvSpPr>
        <p:spPr>
          <a:xfrm>
            <a:off x="75396" y="144056"/>
            <a:ext cx="341648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投</a:t>
            </a:r>
            <a:r>
              <a:rPr lang="zh-TW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票</a:t>
            </a:r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通知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C:\Users\king\Desktop\1523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r="4401" b="58562"/>
          <a:stretch/>
        </p:blipFill>
        <p:spPr bwMode="auto">
          <a:xfrm>
            <a:off x="3419872" y="2636912"/>
            <a:ext cx="5112568" cy="41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ing\Desktop\圖片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"/>
          <a:stretch/>
        </p:blipFill>
        <p:spPr bwMode="auto">
          <a:xfrm>
            <a:off x="153003" y="1241336"/>
            <a:ext cx="8595461" cy="12154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023843" y="1196752"/>
            <a:ext cx="1724621" cy="12997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01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8304"/>
          <a:stretch/>
        </p:blipFill>
        <p:spPr bwMode="auto">
          <a:xfrm>
            <a:off x="2915816" y="260648"/>
            <a:ext cx="5616624" cy="6495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-99392"/>
            <a:ext cx="433125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線上投票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5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推薦店家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38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635896" y="1125332"/>
            <a:ext cx="48946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solidFill>
                  <a:srgbClr val="0070C0"/>
                </a:solidFill>
                <a:latin typeface="+mj-ea"/>
                <a:ea typeface="+mj-ea"/>
              </a:rPr>
              <a:t>民生各行業店家建立</a:t>
            </a:r>
            <a:endParaRPr lang="en-US" altLang="zh-TW" sz="35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0482" name="Picture 2" descr="Z:\D---博識專用\0.美術區\06-社區管理系統(epig)\網頁示意用圖-20210514\feature-cus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1" y="1269000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360080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推薦店家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4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好用店家建立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king\Desktop\圖片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8921785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3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3708"/>
            <a:ext cx="3188712" cy="6085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1" y="692696"/>
            <a:ext cx="3537305" cy="60904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4283968" y="3472600"/>
            <a:ext cx="427708" cy="20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79713" y="1340769"/>
            <a:ext cx="936104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好用店家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4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社區福利社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563888" y="992922"/>
            <a:ext cx="47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提供福利優惠物品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1506" name="Picture 2" descr="Z:\D---博識專用\0.美術區\06-社區管理系統(epig)\網頁示意用圖-20210514\feature-cus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3" y="1052976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社區福利社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4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king\Desktop\圖片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" y="1124743"/>
            <a:ext cx="8866626" cy="29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社區福利社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268760"/>
            <a:ext cx="7200800" cy="6731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420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23528" y="240513"/>
            <a:ext cx="2088232" cy="548640"/>
          </a:xfrm>
        </p:spPr>
        <p:txBody>
          <a:bodyPr>
            <a:normAutofit fontScale="90000"/>
          </a:bodyPr>
          <a:lstStyle/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住戶管理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43808" y="775732"/>
            <a:ext cx="61071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管理費一目了然，可</a:t>
            </a:r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彈性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設定收取該住戶費用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500" b="1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住戶</a:t>
            </a:r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繳費紀錄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清楚呈現，對</a:t>
            </a:r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帳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輕鬆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zh-TW" altLang="en-US" sz="1500" b="1" dirty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住戶</a:t>
            </a:r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資料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隨時查詢</a:t>
            </a:r>
            <a:endParaRPr lang="zh-TW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Z:\D---博識專用\0.美術區\06-社區管理系統(epig)\網頁示意用圖-20210514\featur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42966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523724" cy="59104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5724128" y="4409578"/>
            <a:ext cx="2592288" cy="197175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375756" y="2924944"/>
            <a:ext cx="63007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 smtClean="0">
                <a:solidFill>
                  <a:srgbClr val="FF0000"/>
                </a:solidFill>
                <a:latin typeface="+mj-ea"/>
                <a:ea typeface="+mj-ea"/>
              </a:rPr>
              <a:t>點擊直接連結</a:t>
            </a:r>
            <a:endParaRPr lang="zh-TW" altLang="en-US" sz="8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社區福利社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1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各式查詢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4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067944" y="904071"/>
            <a:ext cx="33123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基本資料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1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繳款紀錄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1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包裹紀錄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1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瓦斯抄表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2530" name="Picture 2" descr="Z:\D---博識專用\0.美術區\06-社區管理系統(epig)\網頁示意用圖-20210514\feature-cus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9" y="980728"/>
            <a:ext cx="2699325" cy="2160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查詢資料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9"/>
          <a:stretch/>
        </p:blipFill>
        <p:spPr bwMode="auto">
          <a:xfrm>
            <a:off x="1907704" y="647093"/>
            <a:ext cx="5472608" cy="6152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2339752" y="2564904"/>
            <a:ext cx="1512168" cy="13681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08104" y="1268760"/>
            <a:ext cx="1440160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923928" y="1268760"/>
            <a:ext cx="1466836" cy="12961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各種查詢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55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車位資料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8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779912" y="836712"/>
            <a:ext cx="450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查看汽機車資料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6626" name="Picture 2" descr="Z:\D---博識專用\0.美術區\06-社區管理系統(epig)\網頁示意用圖-20210514\feature-cus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9" y="908720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車位資料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2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882"/>
          <a:stretch/>
        </p:blipFill>
        <p:spPr bwMode="auto">
          <a:xfrm>
            <a:off x="1475656" y="692696"/>
            <a:ext cx="6011653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車位資料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瓦斯抄表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793420" y="980728"/>
            <a:ext cx="450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住戶快速抄表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29698" name="Picture 2" descr="Z:\D---博識專用\0.美術區\06-社區管理系統(epig)\網頁示意用圖-20210514\feature-cus-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99" y="1052976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瓦斯抄表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3095"/>
            <a:ext cx="8280920" cy="5690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抄表資料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2512" y="980728"/>
            <a:ext cx="8829968" cy="2771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0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住戶總表</a:t>
            </a:r>
            <a:r>
              <a:rPr lang="en-US" altLang="zh-TW" sz="10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10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個資</a:t>
            </a:r>
            <a:endParaRPr lang="zh-TW" altLang="en-US" sz="105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45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跳蚤市場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9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148689" y="908720"/>
            <a:ext cx="5860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住戶想買賣的東西均可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  於後台相互分享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endParaRPr lang="en-US" altLang="zh-TW" sz="4000" b="1" dirty="0" smtClean="0">
              <a:latin typeface="+mj-ea"/>
              <a:ea typeface="+mj-ea"/>
            </a:endParaRPr>
          </a:p>
          <a:p>
            <a:r>
              <a:rPr lang="en-US" altLang="zh-TW" sz="4000" b="1" dirty="0" smtClean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TW" altLang="en-US" sz="4000" b="1" dirty="0">
                <a:solidFill>
                  <a:srgbClr val="0070C0"/>
                </a:solidFill>
                <a:latin typeface="+mj-ea"/>
                <a:ea typeface="+mj-ea"/>
              </a:rPr>
              <a:t>住戶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可建立自己的賣場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1746" name="Picture 2" descr="Z:\D---博識專用\0.美術區\06-社區管理系統(epig)\網頁示意用圖-20210514\feature-cus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3" y="1303265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住戶跳蚤市場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5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7" y="1061467"/>
            <a:ext cx="4063065" cy="2727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>
            <a:off x="4216300" y="2649379"/>
            <a:ext cx="427708" cy="203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47664" y="2636912"/>
            <a:ext cx="1080120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跳蚤市場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king\Desktop\2021-10-20_1357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20" y="158346"/>
            <a:ext cx="4001244" cy="6604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公設預約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8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419872" y="958369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從個人電腦以及手機，   </a:t>
            </a:r>
            <a:endParaRPr lang="en-US" altLang="zh-TW" sz="4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TW" sz="200" b="1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r>
              <a:rPr lang="zh-TW" altLang="en-US" sz="4000" b="1" dirty="0" smtClean="0">
                <a:solidFill>
                  <a:srgbClr val="0070C0"/>
                </a:solidFill>
                <a:latin typeface="+mj-ea"/>
                <a:ea typeface="+mj-ea"/>
              </a:rPr>
              <a:t>對公共設施進行查詢、預訂、取消</a:t>
            </a:r>
            <a:endParaRPr lang="en-US" altLang="zh-TW" sz="4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pic>
        <p:nvPicPr>
          <p:cNvPr id="32770" name="Picture 2" descr="Z:\D---博識專用\0.美術區\06-社區管理系統(epig)\網頁示意用圖-20210514\feature-cus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8" y="1047752"/>
            <a:ext cx="2699325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7504" y="216064"/>
            <a:ext cx="57606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公共設施預約</a:t>
            </a:r>
            <a:endParaRPr lang="zh-TW" altLang="en-US" sz="40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1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公設管理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king\Desktop\圖片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7899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84"/>
          <a:stretch/>
        </p:blipFill>
        <p:spPr bwMode="auto">
          <a:xfrm>
            <a:off x="98009" y="801617"/>
            <a:ext cx="8938487" cy="43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公設預約狀況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99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69511" r="13598"/>
          <a:stretch/>
        </p:blipFill>
        <p:spPr bwMode="auto">
          <a:xfrm>
            <a:off x="3388" y="1174132"/>
            <a:ext cx="9140612" cy="26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35496" y="-99392"/>
            <a:ext cx="46805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公設預約狀況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38951" r="4432" b="1926"/>
          <a:stretch/>
        </p:blipFill>
        <p:spPr bwMode="auto">
          <a:xfrm>
            <a:off x="2823072" y="107797"/>
            <a:ext cx="5493344" cy="663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809416" y="5301208"/>
            <a:ext cx="1834592" cy="1440160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496" y="-99392"/>
            <a:ext cx="278757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公設預約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95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C:\Users\king\Desktop\1122\1524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 b="27662"/>
          <a:stretch/>
        </p:blipFill>
        <p:spPr bwMode="auto">
          <a:xfrm>
            <a:off x="113372" y="692697"/>
            <a:ext cx="3069555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ing\Desktop\1122\152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669563"/>
            <a:ext cx="5778131" cy="59277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5496" y="-99392"/>
            <a:ext cx="331236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 </a:t>
            </a:r>
            <a:r>
              <a:rPr lang="en-US" altLang="zh-TW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公設預約</a:t>
            </a:r>
            <a:endParaRPr lang="zh-TW" alt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7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ing\Desktop\圖片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055873" cy="43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388" y="188640"/>
            <a:ext cx="3704516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管委會 </a:t>
            </a:r>
            <a:r>
              <a:rPr lang="en-US" altLang="zh-TW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住戶管理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36096" y="2276872"/>
            <a:ext cx="230425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427984" y="332656"/>
            <a:ext cx="18722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車位資料</a:t>
            </a:r>
            <a:endParaRPr lang="en-US" altLang="zh-TW" sz="32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包裹歷程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向右箭號 7"/>
          <p:cNvSpPr/>
          <p:nvPr/>
        </p:nvSpPr>
        <p:spPr>
          <a:xfrm rot="5400000">
            <a:off x="5488976" y="1660778"/>
            <a:ext cx="61432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 rot="5400000">
            <a:off x="5889375" y="1269090"/>
            <a:ext cx="1397697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56176" y="44624"/>
            <a:ext cx="201028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固定費用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向右箭號 11"/>
          <p:cNvSpPr/>
          <p:nvPr/>
        </p:nvSpPr>
        <p:spPr>
          <a:xfrm rot="5400000">
            <a:off x="6924944" y="1580112"/>
            <a:ext cx="766719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971721" y="776317"/>
            <a:ext cx="170473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繳費紀錄</a:t>
            </a:r>
            <a:endParaRPr lang="zh-TW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53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179512" y="1196752"/>
            <a:ext cx="864096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13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活動系統</a:t>
            </a:r>
            <a:endParaRPr lang="zh-TW" altLang="en-US" sz="130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6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king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42894" cy="5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king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243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ing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3" y="188640"/>
            <a:ext cx="878575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ing\Desktop\未命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8" y="188640"/>
            <a:ext cx="8818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112568" cy="603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31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547664" y="1412776"/>
            <a:ext cx="6768752" cy="2880320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感謝聆聽！</a:t>
            </a:r>
            <a:r>
              <a:rPr lang="en-US" altLang="zh-TW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1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400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https://posu.tw</a:t>
            </a:r>
            <a:endParaRPr lang="zh-TW" altLang="en-US" sz="40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king\Desktop\logo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413144" cy="14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1428</TotalTime>
  <Words>848</Words>
  <Application>Microsoft Office PowerPoint</Application>
  <PresentationFormat>如螢幕大小 (4:3)</PresentationFormat>
  <Paragraphs>205</Paragraphs>
  <Slides>96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96</vt:i4>
      </vt:variant>
    </vt:vector>
  </HeadingPairs>
  <TitlesOfParts>
    <vt:vector size="97" baseType="lpstr">
      <vt:lpstr>角度</vt:lpstr>
      <vt:lpstr>社區管理系統</vt:lpstr>
      <vt:lpstr>系統介紹</vt:lpstr>
      <vt:lpstr>系統介紹</vt:lpstr>
      <vt:lpstr>系統介紹</vt:lpstr>
      <vt:lpstr>系統介紹</vt:lpstr>
      <vt:lpstr>PowerPoint 簡報</vt:lpstr>
      <vt:lpstr>住戶管理</vt:lpstr>
      <vt:lpstr>PowerPoint 簡報</vt:lpstr>
      <vt:lpstr>PowerPoint 簡報</vt:lpstr>
      <vt:lpstr>PowerPoint 簡報</vt:lpstr>
      <vt:lpstr>PowerPoint 簡報</vt:lpstr>
      <vt:lpstr>PowerPoint 簡報</vt:lpstr>
      <vt:lpstr>登入畫面</vt:lpstr>
      <vt:lpstr>登入介面</vt:lpstr>
      <vt:lpstr>PowerPoint 簡報</vt:lpstr>
      <vt:lpstr>PowerPoint 簡報</vt:lpstr>
      <vt:lpstr>PowerPoint 簡報</vt:lpstr>
      <vt:lpstr>PowerPoint 簡報</vt:lpstr>
      <vt:lpstr>快速收租</vt:lpstr>
      <vt:lpstr>住戶繳費方式：     1.現繳     2.線上繳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感謝聆聽！ https://posu.tw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社區管理系統</dc:title>
  <dc:creator>king</dc:creator>
  <cp:lastModifiedBy>king</cp:lastModifiedBy>
  <cp:revision>197</cp:revision>
  <dcterms:created xsi:type="dcterms:W3CDTF">2021-10-07T07:06:22Z</dcterms:created>
  <dcterms:modified xsi:type="dcterms:W3CDTF">2021-10-21T05:12:56Z</dcterms:modified>
</cp:coreProperties>
</file>