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5" r:id="rId16"/>
    <p:sldId id="286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8" r:id="rId25"/>
    <p:sldId id="289" r:id="rId26"/>
    <p:sldId id="287" r:id="rId27"/>
    <p:sldId id="283" r:id="rId28"/>
    <p:sldId id="285" r:id="rId29"/>
    <p:sldId id="269" r:id="rId30"/>
    <p:sldId id="271" r:id="rId31"/>
    <p:sldId id="270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58987D-736F-4BBF-BEF0-F02D450EFF18}" type="datetimeFigureOut">
              <a:rPr lang="zh-TW" altLang="en-US" smtClean="0"/>
              <a:t>2024/4/3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80044E-B0B6-4982-AE80-FF24BBD9CB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987D-736F-4BBF-BEF0-F02D450EFF18}" type="datetimeFigureOut">
              <a:rPr lang="zh-TW" altLang="en-US" smtClean="0"/>
              <a:t>2024/4/3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044E-B0B6-4982-AE80-FF24BBD9CB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987D-736F-4BBF-BEF0-F02D450EFF18}" type="datetimeFigureOut">
              <a:rPr lang="zh-TW" altLang="en-US" smtClean="0"/>
              <a:t>2024/4/3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044E-B0B6-4982-AE80-FF24BBD9CB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987D-736F-4BBF-BEF0-F02D450EFF18}" type="datetimeFigureOut">
              <a:rPr lang="zh-TW" altLang="en-US" smtClean="0"/>
              <a:t>2024/4/3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044E-B0B6-4982-AE80-FF24BBD9CB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987D-736F-4BBF-BEF0-F02D450EFF18}" type="datetimeFigureOut">
              <a:rPr lang="zh-TW" altLang="en-US" smtClean="0"/>
              <a:t>2024/4/3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044E-B0B6-4982-AE80-FF24BBD9CB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987D-736F-4BBF-BEF0-F02D450EFF18}" type="datetimeFigureOut">
              <a:rPr lang="zh-TW" altLang="en-US" smtClean="0"/>
              <a:t>2024/4/3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044E-B0B6-4982-AE80-FF24BBD9CB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987D-736F-4BBF-BEF0-F02D450EFF18}" type="datetimeFigureOut">
              <a:rPr lang="zh-TW" altLang="en-US" smtClean="0"/>
              <a:t>2024/4/3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044E-B0B6-4982-AE80-FF24BBD9CB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987D-736F-4BBF-BEF0-F02D450EFF18}" type="datetimeFigureOut">
              <a:rPr lang="zh-TW" altLang="en-US" smtClean="0"/>
              <a:t>2024/4/3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044E-B0B6-4982-AE80-FF24BBD9CB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987D-736F-4BBF-BEF0-F02D450EFF18}" type="datetimeFigureOut">
              <a:rPr lang="zh-TW" altLang="en-US" smtClean="0"/>
              <a:t>2024/4/3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044E-B0B6-4982-AE80-FF24BBD9CB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158987D-736F-4BBF-BEF0-F02D450EFF18}" type="datetimeFigureOut">
              <a:rPr lang="zh-TW" altLang="en-US" smtClean="0"/>
              <a:t>2024/4/3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044E-B0B6-4982-AE80-FF24BBD9CB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58987D-736F-4BBF-BEF0-F02D450EFF18}" type="datetimeFigureOut">
              <a:rPr lang="zh-TW" altLang="en-US" smtClean="0"/>
              <a:t>2024/4/3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80044E-B0B6-4982-AE80-FF24BBD9CB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58987D-736F-4BBF-BEF0-F02D450EFF18}" type="datetimeFigureOut">
              <a:rPr lang="zh-TW" altLang="en-US" smtClean="0"/>
              <a:t>2024/4/3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80044E-B0B6-4982-AE80-FF24BBD9CB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Z:\D---博識專用\0.美術區\03-雲端商務名片+商務夥伴\20220331-PPT用\PTT-無字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432"/>
            <a:ext cx="9200182" cy="71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07504" y="894199"/>
            <a:ext cx="468052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5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數位拓人脈</a:t>
            </a:r>
            <a:endParaRPr lang="en-US" altLang="zh-TW" sz="5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5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智慧展業務</a:t>
            </a:r>
            <a:endParaRPr lang="zh-TW" altLang="en-US" sz="5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副標題 2"/>
          <p:cNvSpPr txBox="1">
            <a:spLocks/>
          </p:cNvSpPr>
          <p:nvPr/>
        </p:nvSpPr>
        <p:spPr>
          <a:xfrm>
            <a:off x="467544" y="4149080"/>
            <a:ext cx="3465946" cy="1800200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主講人：高莉甄</a:t>
            </a:r>
            <a:endParaRPr lang="en-US" altLang="zh-TW" sz="13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https://posu.tw</a:t>
            </a:r>
          </a:p>
          <a:p>
            <a:pPr algn="ctr"/>
            <a:endParaRPr lang="en-US" altLang="zh-TW" sz="1100" u="sng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博識高科技有限公司</a:t>
            </a:r>
            <a:endParaRPr 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58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620688"/>
            <a:ext cx="8496944" cy="4752528"/>
          </a:xfrm>
        </p:spPr>
        <p:txBody>
          <a:bodyPr>
            <a:normAutofit/>
          </a:bodyPr>
          <a:lstStyle/>
          <a:p>
            <a:pPr marL="109728" lvl="1" indent="0">
              <a:spcBef>
                <a:spcPts val="400"/>
              </a:spcBef>
              <a:buSzPct val="68000"/>
              <a:buNone/>
            </a:pPr>
            <a:endParaRPr lang="en-US" altLang="zh-TW" sz="2200" dirty="0" smtClean="0">
              <a:solidFill>
                <a:srgbClr val="0070C0"/>
              </a:solidFill>
            </a:endParaRPr>
          </a:p>
          <a:p>
            <a:pPr marL="681228" lvl="1" indent="-571500">
              <a:spcBef>
                <a:spcPts val="400"/>
              </a:spcBef>
              <a:buSzPct val="68000"/>
            </a:pPr>
            <a:r>
              <a:rPr lang="zh-TW" altLang="zh-TW" sz="4000" dirty="0" smtClean="0">
                <a:latin typeface="Adobe 楷体 Std R" pitchFamily="18" charset="-128"/>
                <a:ea typeface="Adobe 楷体 Std R" pitchFamily="18" charset="-128"/>
              </a:rPr>
              <a:t>善</a:t>
            </a:r>
            <a:r>
              <a:rPr lang="zh-TW" altLang="zh-TW" sz="4000" dirty="0">
                <a:latin typeface="Adobe 楷体 Std R" pitchFamily="18" charset="-128"/>
                <a:ea typeface="Adobe 楷体 Std R" pitchFamily="18" charset="-128"/>
              </a:rPr>
              <a:t>用工具來降低您的</a:t>
            </a:r>
            <a:r>
              <a:rPr lang="zh-TW" altLang="zh-TW" sz="4000" dirty="0" smtClean="0">
                <a:latin typeface="Adobe 楷体 Std R" pitchFamily="18" charset="-128"/>
                <a:ea typeface="Adobe 楷体 Std R" pitchFamily="18" charset="-128"/>
              </a:rPr>
              <a:t>成本</a:t>
            </a:r>
            <a:endParaRPr lang="en-US" altLang="zh-TW" sz="4000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681228" lvl="1" indent="-571500">
              <a:spcBef>
                <a:spcPts val="400"/>
              </a:spcBef>
              <a:buSzPct val="68000"/>
            </a:pPr>
            <a:r>
              <a:rPr lang="zh-TW" altLang="zh-TW" sz="4000" dirty="0" smtClean="0">
                <a:latin typeface="Adobe 楷体 Std R" pitchFamily="18" charset="-128"/>
                <a:ea typeface="Adobe 楷体 Std R" pitchFamily="18" charset="-128"/>
              </a:rPr>
              <a:t>把</a:t>
            </a:r>
            <a:r>
              <a:rPr lang="zh-TW" altLang="zh-TW" sz="4000" dirty="0">
                <a:latin typeface="Adobe 楷体 Std R" pitchFamily="18" charset="-128"/>
                <a:ea typeface="Adobe 楷体 Std R" pitchFamily="18" charset="-128"/>
              </a:rPr>
              <a:t>你推給大家</a:t>
            </a:r>
            <a:r>
              <a:rPr lang="zh-TW" altLang="zh-TW" sz="4000" dirty="0" smtClean="0">
                <a:latin typeface="Adobe 楷体 Std R" pitchFamily="18" charset="-128"/>
                <a:ea typeface="Adobe 楷体 Std R" pitchFamily="18" charset="-128"/>
              </a:rPr>
              <a:t>引薦</a:t>
            </a:r>
            <a:endParaRPr lang="en-US" altLang="zh-TW" sz="4000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681228" lvl="1" indent="-571500">
              <a:spcBef>
                <a:spcPts val="400"/>
              </a:spcBef>
              <a:buSzPct val="68000"/>
            </a:pPr>
            <a:r>
              <a:rPr lang="zh-TW" altLang="zh-TW" sz="4000" dirty="0" smtClean="0">
                <a:latin typeface="Adobe 楷体 Std R" pitchFamily="18" charset="-128"/>
                <a:ea typeface="Adobe 楷体 Std R" pitchFamily="18" charset="-128"/>
              </a:rPr>
              <a:t>讓</a:t>
            </a:r>
            <a:r>
              <a:rPr lang="zh-TW" altLang="zh-TW" sz="4000" dirty="0">
                <a:latin typeface="Adobe 楷体 Std R" pitchFamily="18" charset="-128"/>
                <a:ea typeface="Adobe 楷体 Std R" pitchFamily="18" charset="-128"/>
              </a:rPr>
              <a:t>你的人脈</a:t>
            </a:r>
            <a:r>
              <a:rPr lang="zh-TW" altLang="zh-TW" sz="4000" dirty="0" smtClean="0">
                <a:latin typeface="Adobe 楷体 Std R" pitchFamily="18" charset="-128"/>
                <a:ea typeface="Adobe 楷体 Std R" pitchFamily="18" charset="-128"/>
              </a:rPr>
              <a:t>四通八達</a:t>
            </a:r>
            <a:endParaRPr lang="en-US" altLang="zh-TW" sz="4000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681228" lvl="1" indent="-571500">
              <a:spcBef>
                <a:spcPts val="400"/>
              </a:spcBef>
              <a:buSzPct val="68000"/>
            </a:pPr>
            <a:r>
              <a:rPr lang="zh-TW" altLang="zh-TW" sz="4000" dirty="0" smtClean="0">
                <a:latin typeface="Adobe 楷体 Std R" pitchFamily="18" charset="-128"/>
                <a:ea typeface="Adobe 楷体 Std R" pitchFamily="18" charset="-128"/>
              </a:rPr>
              <a:t>給</a:t>
            </a:r>
            <a:r>
              <a:rPr lang="zh-TW" altLang="zh-TW" sz="4000" dirty="0">
                <a:latin typeface="Adobe 楷体 Std R" pitchFamily="18" charset="-128"/>
                <a:ea typeface="Adobe 楷体 Std R" pitchFamily="18" charset="-128"/>
              </a:rPr>
              <a:t>你的商務夥伴更有溫度更</a:t>
            </a:r>
            <a:r>
              <a:rPr lang="zh-TW" altLang="zh-TW" sz="4000" dirty="0" smtClean="0">
                <a:latin typeface="Adobe 楷体 Std R" pitchFamily="18" charset="-128"/>
                <a:ea typeface="Adobe 楷体 Std R" pitchFamily="18" charset="-128"/>
              </a:rPr>
              <a:t>緊密</a:t>
            </a:r>
            <a:endParaRPr lang="en-US" altLang="zh-TW" sz="4000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681228" lvl="1" indent="-571500">
              <a:spcBef>
                <a:spcPts val="400"/>
              </a:spcBef>
              <a:buSzPct val="68000"/>
            </a:pPr>
            <a:r>
              <a:rPr lang="zh-TW" altLang="zh-TW" sz="4000" dirty="0" smtClean="0">
                <a:latin typeface="Adobe 楷体 Std R" pitchFamily="18" charset="-128"/>
                <a:ea typeface="Adobe 楷体 Std R" pitchFamily="18" charset="-128"/>
              </a:rPr>
              <a:t>並且</a:t>
            </a:r>
            <a:r>
              <a:rPr lang="zh-TW" altLang="zh-TW" sz="4000" dirty="0">
                <a:latin typeface="Adobe 楷体 Std R" pitchFamily="18" charset="-128"/>
                <a:ea typeface="Adobe 楷体 Std R" pitchFamily="18" charset="-128"/>
              </a:rPr>
              <a:t>傳遞商道正能量，籌聚商</a:t>
            </a:r>
            <a:r>
              <a:rPr lang="zh-TW" altLang="zh-TW" sz="4000" dirty="0" smtClean="0">
                <a:latin typeface="Adobe 楷体 Std R" pitchFamily="18" charset="-128"/>
                <a:ea typeface="Adobe 楷体 Std R" pitchFamily="18" charset="-128"/>
              </a:rPr>
              <a:t>機</a:t>
            </a:r>
            <a:endParaRPr lang="zh-TW" altLang="zh-TW" sz="4000" dirty="0">
              <a:latin typeface="Adobe 楷体 Std R" pitchFamily="18" charset="-128"/>
              <a:ea typeface="Adobe 楷体 Std R" pitchFamily="18" charset="-128"/>
            </a:endParaRPr>
          </a:p>
          <a:p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179512" y="4462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zh-TW" altLang="en-US" sz="3500" b="0" dirty="0" smtClean="0">
                <a:solidFill>
                  <a:srgbClr val="0070C0"/>
                </a:solidFill>
              </a:rPr>
              <a:t>六、</a:t>
            </a:r>
            <a:r>
              <a:rPr lang="zh-TW" altLang="en-US" sz="3500" b="0" dirty="0">
                <a:solidFill>
                  <a:srgbClr val="0070C0"/>
                </a:solidFill>
              </a:rPr>
              <a:t>善</a:t>
            </a:r>
            <a:r>
              <a:rPr lang="zh-TW" altLang="en-US" sz="3500" b="0" dirty="0" smtClean="0">
                <a:solidFill>
                  <a:srgbClr val="0070C0"/>
                </a:solidFill>
              </a:rPr>
              <a:t>用工具</a:t>
            </a:r>
            <a:endParaRPr lang="zh-TW" altLang="zh-TW" sz="3600" b="0" dirty="0">
              <a:effectLst/>
            </a:endParaRPr>
          </a:p>
        </p:txBody>
      </p:sp>
      <p:pic>
        <p:nvPicPr>
          <p:cNvPr id="12291" name="Picture 3" descr="Z:\D---博識專用\0.美術區\03-雲端商務名片+商務夥伴\簡報用圖\internet_heiw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87" y="4430944"/>
            <a:ext cx="1997825" cy="180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5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8906" y="1076831"/>
            <a:ext cx="9301426" cy="3216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雲端商務名片</a:t>
            </a:r>
            <a:endParaRPr lang="en-US" altLang="zh-TW" sz="8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altLang="zh-TW" sz="3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zh-TW" altLang="en-US" sz="8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專為商務人士而生</a:t>
            </a:r>
            <a:endParaRPr lang="zh-TW" altLang="en-US" sz="8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4" name="Picture 4" descr="C:\Users\joe\Downloads\line-promo-dm-cut-01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46" y="4293096"/>
            <a:ext cx="3506410" cy="25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2483768" y="1196752"/>
            <a:ext cx="6048672" cy="4176464"/>
          </a:xfrm>
        </p:spPr>
        <p:txBody>
          <a:bodyPr>
            <a:noAutofit/>
          </a:bodyPr>
          <a:lstStyle/>
          <a:p>
            <a:pPr lvl="1"/>
            <a:r>
              <a:rPr lang="en-US" altLang="zh-TW" sz="5000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zh-TW" altLang="zh-TW" sz="5000" b="1" dirty="0" smtClean="0">
                <a:latin typeface="Adobe 楷体 Std R" pitchFamily="18" charset="-128"/>
                <a:ea typeface="Adobe 楷体 Std R" pitchFamily="18" charset="-128"/>
              </a:rPr>
              <a:t>商</a:t>
            </a:r>
            <a:r>
              <a:rPr lang="zh-TW" altLang="zh-TW" sz="5000" b="1" dirty="0">
                <a:latin typeface="Adobe 楷体 Std R" pitchFamily="18" charset="-128"/>
                <a:ea typeface="Adobe 楷体 Std R" pitchFamily="18" charset="-128"/>
              </a:rPr>
              <a:t>機媒</a:t>
            </a:r>
            <a:r>
              <a:rPr lang="zh-TW" altLang="zh-TW" sz="5000" b="1" dirty="0" smtClean="0">
                <a:latin typeface="Adobe 楷体 Std R" pitchFamily="18" charset="-128"/>
                <a:ea typeface="Adobe 楷体 Std R" pitchFamily="18" charset="-128"/>
              </a:rPr>
              <a:t>合</a:t>
            </a:r>
            <a:endParaRPr lang="en-US" altLang="zh-TW" sz="5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endParaRPr lang="zh-TW" altLang="zh-TW" sz="1000" b="1" dirty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en-US" altLang="zh-TW" sz="5000" b="1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zh-TW" altLang="zh-TW" sz="5000" b="1" dirty="0" smtClean="0">
                <a:latin typeface="Adobe 楷体 Std R" pitchFamily="18" charset="-128"/>
                <a:ea typeface="Adobe 楷体 Std R" pitchFamily="18" charset="-128"/>
              </a:rPr>
              <a:t>人脈交流</a:t>
            </a:r>
            <a:endParaRPr lang="en-US" altLang="zh-TW" sz="5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endParaRPr lang="zh-TW" altLang="zh-TW" sz="1000" b="1" dirty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en-US" altLang="zh-TW" sz="5000" b="1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zh-TW" altLang="zh-TW" sz="5000" b="1" dirty="0" smtClean="0">
                <a:latin typeface="Adobe 楷体 Std R" pitchFamily="18" charset="-128"/>
                <a:ea typeface="Adobe 楷体 Std R" pitchFamily="18" charset="-128"/>
              </a:rPr>
              <a:t>活動聯誼</a:t>
            </a:r>
            <a:endParaRPr lang="en-US" altLang="zh-TW" sz="5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endParaRPr lang="zh-TW" altLang="zh-TW" sz="1000" b="1" dirty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en-US" altLang="zh-TW" sz="5000" b="1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zh-TW" altLang="zh-TW" sz="5000" b="1" dirty="0" smtClean="0">
                <a:latin typeface="Adobe 楷体 Std R" pitchFamily="18" charset="-128"/>
                <a:ea typeface="Adobe 楷体 Std R" pitchFamily="18" charset="-128"/>
              </a:rPr>
              <a:t>商情分享</a:t>
            </a:r>
            <a:endParaRPr lang="zh-TW" altLang="zh-TW" sz="5000" b="1" dirty="0"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b="0" dirty="0">
                <a:solidFill>
                  <a:srgbClr val="0070C0"/>
                </a:solidFill>
              </a:rPr>
              <a:t>七</a:t>
            </a:r>
            <a:r>
              <a:rPr lang="zh-TW" altLang="en-US" sz="2800" b="0" dirty="0" smtClean="0">
                <a:solidFill>
                  <a:srgbClr val="0070C0"/>
                </a:solidFill>
              </a:rPr>
              <a:t>、拓人脈、做生意</a:t>
            </a:r>
            <a:endParaRPr lang="zh-TW" altLang="en-US" sz="2800" b="0" dirty="0">
              <a:solidFill>
                <a:srgbClr val="0070C0"/>
              </a:solidFill>
            </a:endParaRPr>
          </a:p>
        </p:txBody>
      </p:sp>
      <p:pic>
        <p:nvPicPr>
          <p:cNvPr id="7" name="Picture 3" descr="Z:\D---博識專用\沙龍世界&amp;預約系統\預約系統\PPT用圖\裝飾素材(卡通人物)\裝飾素材-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43766"/>
            <a:ext cx="2088232" cy="196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74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539552" y="1268760"/>
            <a:ext cx="8712968" cy="3672408"/>
          </a:xfrm>
        </p:spPr>
        <p:txBody>
          <a:bodyPr>
            <a:noAutofit/>
          </a:bodyPr>
          <a:lstStyle/>
          <a:p>
            <a:pPr lvl="1"/>
            <a:r>
              <a:rPr lang="zh-TW" altLang="en-US" sz="3200" b="1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zh-TW" altLang="zh-TW" sz="3600" b="1" dirty="0" smtClean="0">
                <a:latin typeface="Adobe 楷体 Std R" pitchFamily="18" charset="-128"/>
                <a:ea typeface="Adobe 楷体 Std R" pitchFamily="18" charset="-128"/>
              </a:rPr>
              <a:t>福利社</a:t>
            </a:r>
            <a:r>
              <a:rPr lang="zh-TW" altLang="zh-TW" sz="3600" b="1" dirty="0">
                <a:latin typeface="Adobe 楷体 Std R" pitchFamily="18" charset="-128"/>
                <a:ea typeface="Adobe 楷体 Std R" pitchFamily="18" charset="-128"/>
              </a:rPr>
              <a:t>共享</a:t>
            </a:r>
            <a:r>
              <a:rPr lang="zh-TW" altLang="zh-TW" sz="3600" b="1" dirty="0" smtClean="0">
                <a:latin typeface="Adobe 楷体 Std R" pitchFamily="18" charset="-128"/>
                <a:ea typeface="Adobe 楷体 Std R" pitchFamily="18" charset="-128"/>
              </a:rPr>
              <a:t>優惠</a:t>
            </a:r>
            <a:endParaRPr lang="en-US" altLang="zh-TW" sz="36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endParaRPr lang="zh-TW" altLang="zh-TW" sz="3600" b="1" dirty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sz="3600" b="1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zh-TW" altLang="zh-TW" sz="3600" b="1" dirty="0" smtClean="0">
                <a:latin typeface="Adobe 楷体 Std R" pitchFamily="18" charset="-128"/>
                <a:ea typeface="Adobe 楷体 Std R" pitchFamily="18" charset="-128"/>
              </a:rPr>
              <a:t>協助</a:t>
            </a:r>
            <a:r>
              <a:rPr lang="zh-TW" altLang="zh-TW" sz="3600" b="1" dirty="0">
                <a:latin typeface="Adobe 楷体 Std R" pitchFamily="18" charset="-128"/>
                <a:ea typeface="Adobe 楷体 Std R" pitchFamily="18" charset="-128"/>
              </a:rPr>
              <a:t>商務夥伴媒體</a:t>
            </a:r>
            <a:r>
              <a:rPr lang="zh-TW" altLang="zh-TW" sz="3600" b="1" dirty="0" smtClean="0">
                <a:latin typeface="Adobe 楷体 Std R" pitchFamily="18" charset="-128"/>
                <a:ea typeface="Adobe 楷体 Std R" pitchFamily="18" charset="-128"/>
              </a:rPr>
              <a:t>曝光</a:t>
            </a:r>
            <a:endParaRPr lang="en-US" altLang="zh-TW" sz="36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endParaRPr lang="zh-TW" altLang="zh-TW" sz="3600" b="1" dirty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sz="3600" b="1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zh-TW" altLang="zh-TW" sz="3600" b="1" dirty="0" smtClean="0">
                <a:latin typeface="Adobe 楷体 Std R" pitchFamily="18" charset="-128"/>
                <a:ea typeface="Adobe 楷体 Std R" pitchFamily="18" charset="-128"/>
              </a:rPr>
              <a:t>媒</a:t>
            </a:r>
            <a:r>
              <a:rPr lang="zh-TW" altLang="zh-TW" sz="3600" b="1" dirty="0">
                <a:latin typeface="Adobe 楷体 Std R" pitchFamily="18" charset="-128"/>
                <a:ea typeface="Adobe 楷体 Std R" pitchFamily="18" charset="-128"/>
              </a:rPr>
              <a:t>合各式媒體、廣告、網路曝光</a:t>
            </a:r>
            <a:r>
              <a:rPr lang="zh-TW" altLang="zh-TW" sz="3600" b="1" dirty="0" smtClean="0">
                <a:latin typeface="Adobe 楷体 Std R" pitchFamily="18" charset="-128"/>
                <a:ea typeface="Adobe 楷体 Std R" pitchFamily="18" charset="-128"/>
              </a:rPr>
              <a:t>行銷</a:t>
            </a:r>
            <a:endParaRPr lang="en-US" altLang="zh-TW" sz="36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endParaRPr lang="zh-TW" altLang="zh-TW" sz="3600" b="1" dirty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en-US" sz="3600" b="1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zh-TW" altLang="zh-TW" sz="3600" b="1" dirty="0" smtClean="0">
                <a:latin typeface="Adobe 楷体 Std R" pitchFamily="18" charset="-128"/>
                <a:ea typeface="Adobe 楷体 Std R" pitchFamily="18" charset="-128"/>
              </a:rPr>
              <a:t>協助</a:t>
            </a:r>
            <a:r>
              <a:rPr lang="zh-TW" altLang="zh-TW" sz="3600" b="1" dirty="0">
                <a:latin typeface="Adobe 楷体 Std R" pitchFamily="18" charset="-128"/>
                <a:ea typeface="Adobe 楷体 Std R" pitchFamily="18" charset="-128"/>
              </a:rPr>
              <a:t>打造全方位品牌。</a:t>
            </a:r>
          </a:p>
        </p:txBody>
      </p:sp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b="0" dirty="0">
                <a:solidFill>
                  <a:srgbClr val="0070C0"/>
                </a:solidFill>
              </a:rPr>
              <a:t>八</a:t>
            </a:r>
            <a:r>
              <a:rPr lang="zh-TW" altLang="en-US" sz="2800" b="0" dirty="0" smtClean="0">
                <a:solidFill>
                  <a:srgbClr val="0070C0"/>
                </a:solidFill>
              </a:rPr>
              <a:t>、拓人脈、做生意</a:t>
            </a:r>
            <a:endParaRPr lang="zh-TW" altLang="en-US" sz="2800" b="0" dirty="0">
              <a:solidFill>
                <a:srgbClr val="0070C0"/>
              </a:solidFill>
            </a:endParaRPr>
          </a:p>
        </p:txBody>
      </p:sp>
      <p:pic>
        <p:nvPicPr>
          <p:cNvPr id="13314" name="Picture 2" descr="Z:\D---博識專用\0.美術區\03-雲端商務名片+商務夥伴\簡報用圖\megaphone-157874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4643">
            <a:off x="6943294" y="5068389"/>
            <a:ext cx="1364564" cy="96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b="0" dirty="0" smtClean="0">
                <a:solidFill>
                  <a:srgbClr val="0070C0"/>
                </a:solidFill>
              </a:rPr>
              <a:t>線上線下結合．作生意</a:t>
            </a:r>
            <a:r>
              <a:rPr lang="en-US" altLang="zh-TW" sz="2800" b="0" dirty="0" smtClean="0">
                <a:solidFill>
                  <a:srgbClr val="0070C0"/>
                </a:solidFill>
              </a:rPr>
              <a:t>6</a:t>
            </a:r>
            <a:r>
              <a:rPr lang="zh-TW" altLang="en-US" sz="2800" b="0" dirty="0" smtClean="0">
                <a:solidFill>
                  <a:srgbClr val="0070C0"/>
                </a:solidFill>
              </a:rPr>
              <a:t>大方針</a:t>
            </a:r>
            <a:endParaRPr lang="zh-TW" altLang="en-US" sz="2800" b="0" dirty="0">
              <a:solidFill>
                <a:srgbClr val="0070C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483768" y="1052736"/>
            <a:ext cx="5400600" cy="4968552"/>
          </a:xfrm>
        </p:spPr>
        <p:txBody>
          <a:bodyPr>
            <a:noAutofit/>
          </a:bodyPr>
          <a:lstStyle/>
          <a:p>
            <a:r>
              <a:rPr lang="en-US" altLang="zh-TW" sz="3500" b="1" dirty="0" smtClean="0">
                <a:latin typeface="Adobe 楷体 Std R" pitchFamily="18" charset="-128"/>
                <a:ea typeface="Adobe 楷体 Std R" pitchFamily="18" charset="-128"/>
              </a:rPr>
              <a:t>A</a:t>
            </a:r>
            <a:r>
              <a:rPr lang="en-US" altLang="zh-TW" sz="3500" b="1" dirty="0">
                <a:latin typeface="Adobe 楷体 Std R" pitchFamily="18" charset="-128"/>
                <a:ea typeface="Adobe 楷体 Std R" pitchFamily="18" charset="-128"/>
              </a:rPr>
              <a:t>.</a:t>
            </a:r>
            <a:r>
              <a:rPr lang="zh-TW" altLang="en-US" sz="3500" b="1" dirty="0">
                <a:latin typeface="Adobe 楷体 Std R" pitchFamily="18" charset="-128"/>
                <a:ea typeface="Adobe 楷体 Std R" pitchFamily="18" charset="-128"/>
              </a:rPr>
              <a:t>初次認識</a:t>
            </a:r>
            <a:r>
              <a:rPr lang="zh-TW" altLang="en-US" sz="3500" b="1" dirty="0" smtClean="0">
                <a:latin typeface="Adobe 楷体 Std R" pitchFamily="18" charset="-128"/>
                <a:ea typeface="Adobe 楷体 Std R" pitchFamily="18" charset="-128"/>
              </a:rPr>
              <a:t>你</a:t>
            </a:r>
            <a:endParaRPr lang="en-US" altLang="zh-TW" sz="35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en-US" altLang="zh-TW" sz="5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en-US" altLang="zh-TW" sz="3500" b="1" dirty="0" smtClean="0">
                <a:latin typeface="Adobe 楷体 Std R" pitchFamily="18" charset="-128"/>
                <a:ea typeface="Adobe 楷体 Std R" pitchFamily="18" charset="-128"/>
              </a:rPr>
              <a:t>B</a:t>
            </a:r>
            <a:r>
              <a:rPr lang="en-US" altLang="zh-TW" sz="3500" b="1" dirty="0">
                <a:latin typeface="Adobe 楷体 Std R" pitchFamily="18" charset="-128"/>
                <a:ea typeface="Adobe 楷体 Std R" pitchFamily="18" charset="-128"/>
              </a:rPr>
              <a:t>.</a:t>
            </a:r>
            <a:r>
              <a:rPr lang="zh-TW" altLang="en-US" sz="3500" b="1" dirty="0">
                <a:latin typeface="Adobe 楷体 Std R" pitchFamily="18" charset="-128"/>
                <a:ea typeface="Adobe 楷体 Std R" pitchFamily="18" charset="-128"/>
              </a:rPr>
              <a:t>我了解你、我信任</a:t>
            </a:r>
            <a:r>
              <a:rPr lang="zh-TW" altLang="en-US" sz="3500" b="1" dirty="0" smtClean="0">
                <a:latin typeface="Adobe 楷体 Std R" pitchFamily="18" charset="-128"/>
                <a:ea typeface="Adobe 楷体 Std R" pitchFamily="18" charset="-128"/>
              </a:rPr>
              <a:t>你</a:t>
            </a:r>
            <a:endParaRPr lang="en-US" altLang="zh-TW" sz="35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en-US" altLang="zh-TW" sz="5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en-US" altLang="zh-TW" sz="3500" b="1" dirty="0" smtClean="0">
                <a:latin typeface="Adobe 楷体 Std R" pitchFamily="18" charset="-128"/>
                <a:ea typeface="Adobe 楷体 Std R" pitchFamily="18" charset="-128"/>
              </a:rPr>
              <a:t>C</a:t>
            </a:r>
            <a:r>
              <a:rPr lang="en-US" altLang="zh-TW" sz="3500" b="1" dirty="0">
                <a:latin typeface="Adobe 楷体 Std R" pitchFamily="18" charset="-128"/>
                <a:ea typeface="Adobe 楷体 Std R" pitchFamily="18" charset="-128"/>
              </a:rPr>
              <a:t>.</a:t>
            </a:r>
            <a:r>
              <a:rPr lang="zh-TW" altLang="en-US" sz="3500" b="1" dirty="0">
                <a:latin typeface="Adobe 楷体 Std R" pitchFamily="18" charset="-128"/>
                <a:ea typeface="Adobe 楷体 Std R" pitchFamily="18" charset="-128"/>
              </a:rPr>
              <a:t>你家</a:t>
            </a:r>
            <a:r>
              <a:rPr lang="zh-TW" altLang="en-US" sz="3500" b="1" dirty="0" smtClean="0">
                <a:latin typeface="Adobe 楷体 Std R" pitchFamily="18" charset="-128"/>
                <a:ea typeface="Adobe 楷体 Std R" pitchFamily="18" charset="-128"/>
              </a:rPr>
              <a:t>公司？</a:t>
            </a:r>
            <a:endParaRPr lang="en-US" altLang="zh-TW" sz="35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en-US" altLang="zh-TW" sz="5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en-US" altLang="zh-TW" sz="3500" b="1" dirty="0" smtClean="0">
                <a:latin typeface="Adobe 楷体 Std R" pitchFamily="18" charset="-128"/>
                <a:ea typeface="Adobe 楷体 Std R" pitchFamily="18" charset="-128"/>
              </a:rPr>
              <a:t>D</a:t>
            </a:r>
            <a:r>
              <a:rPr lang="en-US" altLang="zh-TW" sz="3500" b="1" dirty="0">
                <a:latin typeface="Adobe 楷体 Std R" pitchFamily="18" charset="-128"/>
                <a:ea typeface="Adobe 楷体 Std R" pitchFamily="18" charset="-128"/>
              </a:rPr>
              <a:t>.</a:t>
            </a:r>
            <a:r>
              <a:rPr lang="zh-TW" altLang="en-US" sz="3500" b="1" dirty="0">
                <a:latin typeface="Adobe 楷体 Std R" pitchFamily="18" charset="-128"/>
                <a:ea typeface="Adobe 楷体 Std R" pitchFamily="18" charset="-128"/>
              </a:rPr>
              <a:t>你家的商品我</a:t>
            </a:r>
            <a:r>
              <a:rPr lang="en-US" altLang="zh-TW" sz="3500" b="1" dirty="0">
                <a:latin typeface="Adobe 楷体 Std R" pitchFamily="18" charset="-128"/>
                <a:ea typeface="Adobe 楷体 Std R" pitchFamily="18" charset="-128"/>
              </a:rPr>
              <a:t>OK </a:t>
            </a:r>
            <a:endParaRPr lang="en-US" altLang="zh-TW" sz="35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en-US" altLang="zh-TW" sz="5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en-US" altLang="zh-TW" sz="3500" b="1" dirty="0" smtClean="0">
                <a:latin typeface="Adobe 楷体 Std R" pitchFamily="18" charset="-128"/>
                <a:ea typeface="Adobe 楷体 Std R" pitchFamily="18" charset="-128"/>
              </a:rPr>
              <a:t>E</a:t>
            </a:r>
            <a:r>
              <a:rPr lang="en-US" altLang="zh-TW" sz="3500" b="1" dirty="0">
                <a:latin typeface="Adobe 楷体 Std R" pitchFamily="18" charset="-128"/>
                <a:ea typeface="Adobe 楷体 Std R" pitchFamily="18" charset="-128"/>
              </a:rPr>
              <a:t>.</a:t>
            </a:r>
            <a:r>
              <a:rPr lang="zh-TW" altLang="en-US" sz="3500" b="1" dirty="0" smtClean="0">
                <a:latin typeface="Adobe 楷体 Std R" pitchFamily="18" charset="-128"/>
                <a:ea typeface="Adobe 楷体 Std R" pitchFamily="18" charset="-128"/>
              </a:rPr>
              <a:t>成交</a:t>
            </a:r>
            <a:endParaRPr lang="en-US" altLang="zh-TW" sz="35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en-US" altLang="zh-TW" sz="5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en-US" altLang="zh-TW" sz="3500" b="1" dirty="0" smtClean="0">
                <a:latin typeface="Adobe 楷体 Std R" pitchFamily="18" charset="-128"/>
                <a:ea typeface="Adobe 楷体 Std R" pitchFamily="18" charset="-128"/>
              </a:rPr>
              <a:t>F.</a:t>
            </a:r>
            <a:r>
              <a:rPr lang="zh-TW" altLang="en-US" sz="3500" b="1" dirty="0" smtClean="0">
                <a:latin typeface="Adobe 楷体 Std R" pitchFamily="18" charset="-128"/>
                <a:ea typeface="Adobe 楷体 Std R" pitchFamily="18" charset="-128"/>
              </a:rPr>
              <a:t>持續</a:t>
            </a:r>
            <a:r>
              <a:rPr lang="zh-TW" altLang="en-US" sz="3500" b="1" dirty="0">
                <a:latin typeface="Adobe 楷体 Std R" pitchFamily="18" charset="-128"/>
                <a:ea typeface="Adobe 楷体 Std R" pitchFamily="18" charset="-128"/>
              </a:rPr>
              <a:t>回</a:t>
            </a:r>
            <a:r>
              <a:rPr lang="zh-TW" altLang="en-US" sz="3500" b="1" dirty="0" smtClean="0">
                <a:latin typeface="Adobe 楷体 Std R" pitchFamily="18" charset="-128"/>
                <a:ea typeface="Adobe 楷体 Std R" pitchFamily="18" charset="-128"/>
              </a:rPr>
              <a:t>購</a:t>
            </a:r>
            <a:endParaRPr lang="en-US" altLang="zh-TW" sz="35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endParaRPr lang="en-US" altLang="zh-TW" sz="5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en-US" altLang="zh-TW" sz="3500" b="1" dirty="0" smtClean="0">
                <a:latin typeface="Adobe 楷体 Std R" pitchFamily="18" charset="-128"/>
                <a:ea typeface="Adobe 楷体 Std R" pitchFamily="18" charset="-128"/>
              </a:rPr>
              <a:t>G</a:t>
            </a:r>
            <a:r>
              <a:rPr lang="en-US" altLang="zh-TW" sz="3500" b="1" dirty="0">
                <a:latin typeface="Adobe 楷体 Std R" pitchFamily="18" charset="-128"/>
                <a:ea typeface="Adobe 楷体 Std R" pitchFamily="18" charset="-128"/>
              </a:rPr>
              <a:t>.</a:t>
            </a:r>
            <a:r>
              <a:rPr lang="zh-TW" altLang="en-US" sz="3500" b="1" dirty="0">
                <a:latin typeface="Adobe 楷体 Std R" pitchFamily="18" charset="-128"/>
                <a:ea typeface="Adobe 楷体 Std R" pitchFamily="18" charset="-128"/>
              </a:rPr>
              <a:t>轉介紹</a:t>
            </a:r>
          </a:p>
        </p:txBody>
      </p:sp>
      <p:pic>
        <p:nvPicPr>
          <p:cNvPr id="6" name="Picture 2" descr="Z:\D---博識專用\0.美術區\03-雲端商務名片+商務夥伴\20210824-雲端名片活動講座(活動王用圖)\namecard-0825-cut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829807"/>
            <a:ext cx="2448272" cy="4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71600" y="908720"/>
            <a:ext cx="69127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8000" b="1" cap="none" spc="0" dirty="0" smtClean="0">
                <a:ln/>
                <a:solidFill>
                  <a:srgbClr val="0070C0"/>
                </a:solidFill>
                <a:effectLst/>
              </a:rPr>
              <a:t>數位效率工具</a:t>
            </a:r>
            <a:endParaRPr lang="zh-TW" altLang="en-US" sz="8000" b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1026" name="Picture 2" descr="E:\23.上架用\相關連結\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82391"/>
            <a:ext cx="3350865" cy="335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e\Desktop\16752318900_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8" b="2675"/>
          <a:stretch/>
        </p:blipFill>
        <p:spPr bwMode="auto">
          <a:xfrm>
            <a:off x="2165504" y="1225692"/>
            <a:ext cx="4782759" cy="49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4808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800" b="0" dirty="0" smtClean="0">
                <a:solidFill>
                  <a:srgbClr val="0070C0"/>
                </a:solidFill>
              </a:rPr>
              <a:t>A.</a:t>
            </a:r>
            <a:r>
              <a:rPr lang="zh-TW" altLang="en-US" sz="2800" b="0" dirty="0" smtClean="0">
                <a:solidFill>
                  <a:srgbClr val="0070C0"/>
                </a:solidFill>
              </a:rPr>
              <a:t>初次認識你</a:t>
            </a:r>
            <a:endParaRPr lang="zh-TW" altLang="en-US" sz="2800" b="0" dirty="0">
              <a:solidFill>
                <a:srgbClr val="0070C0"/>
              </a:solidFill>
            </a:endParaRPr>
          </a:p>
        </p:txBody>
      </p:sp>
      <p:sp>
        <p:nvSpPr>
          <p:cNvPr id="9" name="內容版面配置區 1"/>
          <p:cNvSpPr>
            <a:spLocks noGrp="1"/>
          </p:cNvSpPr>
          <p:nvPr>
            <p:ph idx="1"/>
          </p:nvPr>
        </p:nvSpPr>
        <p:spPr>
          <a:xfrm>
            <a:off x="467544" y="620688"/>
            <a:ext cx="5400600" cy="504056"/>
          </a:xfrm>
        </p:spPr>
        <p:txBody>
          <a:bodyPr>
            <a:noAutofit/>
          </a:bodyPr>
          <a:lstStyle/>
          <a:p>
            <a:r>
              <a:rPr lang="en-US" altLang="zh-TW" sz="3500" b="1" dirty="0" smtClean="0">
                <a:latin typeface="Adobe 楷体 Std R" pitchFamily="18" charset="-128"/>
                <a:ea typeface="Adobe 楷体 Std R" pitchFamily="18" charset="-128"/>
              </a:rPr>
              <a:t>APP - </a:t>
            </a:r>
            <a:r>
              <a:rPr lang="zh-TW" altLang="en-US" sz="3500" b="1" dirty="0" smtClean="0">
                <a:latin typeface="Adobe 楷体 Std R" pitchFamily="18" charset="-128"/>
                <a:ea typeface="Adobe 楷体 Std R" pitchFamily="18" charset="-128"/>
              </a:rPr>
              <a:t>一鍵自我介紹</a:t>
            </a:r>
            <a:endParaRPr lang="zh-TW" altLang="en-US" sz="3500" b="1" dirty="0"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411760" y="4509120"/>
            <a:ext cx="4251359" cy="86409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8" descr="Z:\D---博識專用\0.美術區\03-雲端商務名片+商務夥伴\簡報用圖\hand-5965588__3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41168"/>
            <a:ext cx="792088" cy="120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1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4808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800" b="0" dirty="0" smtClean="0">
                <a:solidFill>
                  <a:srgbClr val="0070C0"/>
                </a:solidFill>
              </a:rPr>
              <a:t>A.</a:t>
            </a:r>
            <a:r>
              <a:rPr lang="zh-TW" altLang="en-US" sz="2800" b="0" dirty="0" smtClean="0">
                <a:solidFill>
                  <a:srgbClr val="0070C0"/>
                </a:solidFill>
              </a:rPr>
              <a:t>初次認識你</a:t>
            </a:r>
            <a:endParaRPr lang="zh-TW" altLang="en-US" sz="2800" b="0" dirty="0">
              <a:solidFill>
                <a:srgbClr val="0070C0"/>
              </a:solidFill>
            </a:endParaRPr>
          </a:p>
        </p:txBody>
      </p:sp>
      <p:sp>
        <p:nvSpPr>
          <p:cNvPr id="9" name="內容版面配置區 1"/>
          <p:cNvSpPr>
            <a:spLocks noGrp="1"/>
          </p:cNvSpPr>
          <p:nvPr>
            <p:ph idx="1"/>
          </p:nvPr>
        </p:nvSpPr>
        <p:spPr>
          <a:xfrm>
            <a:off x="467544" y="620688"/>
            <a:ext cx="5400600" cy="504056"/>
          </a:xfrm>
        </p:spPr>
        <p:txBody>
          <a:bodyPr>
            <a:noAutofit/>
          </a:bodyPr>
          <a:lstStyle/>
          <a:p>
            <a:r>
              <a:rPr lang="en-US" altLang="zh-TW" sz="3500" b="1" dirty="0" smtClean="0">
                <a:latin typeface="Adobe 楷体 Std R" pitchFamily="18" charset="-128"/>
                <a:ea typeface="Adobe 楷体 Std R" pitchFamily="18" charset="-128"/>
              </a:rPr>
              <a:t>LINE</a:t>
            </a:r>
            <a:r>
              <a:rPr lang="zh-TW" altLang="en-US" sz="3500" b="1" dirty="0" smtClean="0">
                <a:latin typeface="Adobe 楷体 Std R" pitchFamily="18" charset="-128"/>
                <a:ea typeface="Adobe 楷体 Std R" pitchFamily="18" charset="-128"/>
              </a:rPr>
              <a:t>圖卡快速自我介紹</a:t>
            </a:r>
            <a:endParaRPr lang="zh-TW" altLang="en-US" sz="3500" b="1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14" name="Picture 3" descr="Z:\D---博識專用\0.美術區\20-LINE名片\DM\line-promo-dm-nobg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5"/>
            <a:ext cx="6264696" cy="553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7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4808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800" b="0" dirty="0">
                <a:solidFill>
                  <a:srgbClr val="0070C0"/>
                </a:solidFill>
              </a:rPr>
              <a:t>B</a:t>
            </a:r>
            <a:r>
              <a:rPr lang="en-US" altLang="zh-TW" sz="2800" b="0" dirty="0" smtClean="0">
                <a:solidFill>
                  <a:srgbClr val="0070C0"/>
                </a:solidFill>
              </a:rPr>
              <a:t>.</a:t>
            </a:r>
            <a:r>
              <a:rPr lang="zh-TW" altLang="en-US" sz="2800" b="0" dirty="0" smtClean="0">
                <a:solidFill>
                  <a:srgbClr val="0070C0"/>
                </a:solidFill>
              </a:rPr>
              <a:t>我了解你、我信任你</a:t>
            </a:r>
            <a:endParaRPr lang="zh-TW" altLang="en-US" sz="2800" b="0" dirty="0">
              <a:solidFill>
                <a:srgbClr val="0070C0"/>
              </a:solidFill>
            </a:endParaRPr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179512" y="764704"/>
            <a:ext cx="7416824" cy="1296144"/>
          </a:xfrm>
        </p:spPr>
        <p:txBody>
          <a:bodyPr>
            <a:noAutofit/>
          </a:bodyPr>
          <a:lstStyle/>
          <a:p>
            <a:r>
              <a:rPr lang="zh-TW" altLang="en-US" sz="35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完整</a:t>
            </a:r>
            <a:r>
              <a:rPr lang="zh-TW" altLang="en-US" sz="3500" b="1" dirty="0" smtClean="0">
                <a:latin typeface="Adobe 楷体 Std R" pitchFamily="18" charset="-128"/>
                <a:ea typeface="Adobe 楷体 Std R" pitchFamily="18" charset="-128"/>
              </a:rPr>
              <a:t>且</a:t>
            </a:r>
            <a:r>
              <a:rPr lang="zh-TW" altLang="en-US" sz="35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豐富</a:t>
            </a:r>
            <a:r>
              <a:rPr lang="zh-TW" altLang="en-US" sz="3500" b="1" dirty="0" smtClean="0">
                <a:latin typeface="Adobe 楷体 Std R" pitchFamily="18" charset="-128"/>
                <a:ea typeface="Adobe 楷体 Std R" pitchFamily="18" charset="-128"/>
              </a:rPr>
              <a:t>個人雲端商務名片介紹，</a:t>
            </a:r>
            <a:r>
              <a:rPr lang="zh-TW" altLang="en-US" sz="35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產生信任</a:t>
            </a:r>
            <a:endParaRPr lang="zh-TW" altLang="en-US" sz="3500" b="1" dirty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2050" name="Picture 2" descr="C:\Users\joe\Desktop\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45" y="1584672"/>
            <a:ext cx="2203027" cy="44280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oe\Desktop\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84672"/>
            <a:ext cx="2088232" cy="44366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40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800" b="0" dirty="0" smtClean="0">
                <a:solidFill>
                  <a:srgbClr val="0070C0"/>
                </a:solidFill>
              </a:rPr>
              <a:t>C.</a:t>
            </a:r>
            <a:r>
              <a:rPr lang="zh-TW" altLang="en-US" sz="2800" b="0" dirty="0" smtClean="0">
                <a:solidFill>
                  <a:srgbClr val="0070C0"/>
                </a:solidFill>
              </a:rPr>
              <a:t>您</a:t>
            </a:r>
            <a:r>
              <a:rPr lang="zh-TW" altLang="en-US" sz="2800" b="0" dirty="0">
                <a:solidFill>
                  <a:srgbClr val="0070C0"/>
                </a:solidFill>
              </a:rPr>
              <a:t>家</a:t>
            </a:r>
            <a:r>
              <a:rPr lang="zh-TW" altLang="en-US" sz="2800" b="0" dirty="0" smtClean="0">
                <a:solidFill>
                  <a:srgbClr val="0070C0"/>
                </a:solidFill>
              </a:rPr>
              <a:t>公司？</a:t>
            </a:r>
            <a:endParaRPr lang="zh-TW" altLang="en-US" sz="2800" b="0" dirty="0">
              <a:solidFill>
                <a:srgbClr val="0070C0"/>
              </a:solidFill>
            </a:endParaRPr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395536" y="980728"/>
            <a:ext cx="3816424" cy="1440160"/>
          </a:xfrm>
        </p:spPr>
        <p:txBody>
          <a:bodyPr>
            <a:noAutofit/>
          </a:bodyPr>
          <a:lstStyle/>
          <a:p>
            <a:r>
              <a:rPr lang="en-US" altLang="zh-TW" sz="3500" b="1" dirty="0" smtClean="0">
                <a:latin typeface="Adobe 楷体 Std R" pitchFamily="18" charset="-128"/>
                <a:ea typeface="Adobe 楷体 Std R" pitchFamily="18" charset="-128"/>
              </a:rPr>
              <a:t>LINE</a:t>
            </a:r>
            <a:r>
              <a:rPr lang="zh-TW" altLang="en-US" sz="3500" b="1" dirty="0" smtClean="0">
                <a:latin typeface="Adobe 楷体 Std R" pitchFamily="18" charset="-128"/>
                <a:ea typeface="Adobe 楷体 Std R" pitchFamily="18" charset="-128"/>
              </a:rPr>
              <a:t>圖卡</a:t>
            </a:r>
            <a:endParaRPr lang="en-US" altLang="zh-TW" sz="35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109728" indent="0">
              <a:buNone/>
            </a:pPr>
            <a:r>
              <a:rPr lang="zh-TW" altLang="en-US" sz="3500" b="1" dirty="0" smtClean="0">
                <a:latin typeface="Adobe 楷体 Std R" pitchFamily="18" charset="-128"/>
                <a:ea typeface="Adobe 楷体 Std R" pitchFamily="18" charset="-128"/>
              </a:rPr>
              <a:t>  快速介紹您公司</a:t>
            </a:r>
            <a:endParaRPr lang="zh-TW" altLang="en-US" sz="3500" b="1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66" y="140586"/>
            <a:ext cx="2611522" cy="652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4499992" y="5229200"/>
            <a:ext cx="2736304" cy="50405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內容版面配置區 1"/>
          <p:cNvSpPr txBox="1">
            <a:spLocks/>
          </p:cNvSpPr>
          <p:nvPr/>
        </p:nvSpPr>
        <p:spPr>
          <a:xfrm>
            <a:off x="395536" y="980728"/>
            <a:ext cx="7416824" cy="1440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zh-TW" sz="3500" b="1" smtClean="0">
                <a:latin typeface="Adobe 楷体 Std R" pitchFamily="18" charset="-128"/>
                <a:ea typeface="Adobe 楷体 Std R" pitchFamily="18" charset="-128"/>
              </a:rPr>
              <a:t>LINE</a:t>
            </a:r>
            <a:r>
              <a:rPr lang="zh-TW" altLang="en-US" sz="3500" b="1" smtClean="0">
                <a:latin typeface="Adobe 楷体 Std R" pitchFamily="18" charset="-128"/>
                <a:ea typeface="Adobe 楷体 Std R" pitchFamily="18" charset="-128"/>
              </a:rPr>
              <a:t>圖卡</a:t>
            </a:r>
            <a:endParaRPr lang="en-US" altLang="zh-TW" sz="3500" b="1" smtClean="0">
              <a:latin typeface="Adobe 楷体 Std R" pitchFamily="18" charset="-128"/>
              <a:ea typeface="Adobe 楷体 Std R" pitchFamily="18" charset="-128"/>
            </a:endParaRPr>
          </a:p>
          <a:p>
            <a:pPr marL="109728" indent="0">
              <a:buFont typeface="Wingdings 3"/>
              <a:buNone/>
            </a:pPr>
            <a:r>
              <a:rPr lang="zh-TW" altLang="en-US" sz="3500" b="1" smtClean="0">
                <a:latin typeface="Adobe 楷体 Std R" pitchFamily="18" charset="-128"/>
                <a:ea typeface="Adobe 楷体 Std R" pitchFamily="18" charset="-128"/>
              </a:rPr>
              <a:t>  快速介紹您公司</a:t>
            </a:r>
            <a:endParaRPr lang="zh-TW" altLang="en-US" sz="3500" b="1" dirty="0"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9" name="內容版面配置區 1"/>
          <p:cNvSpPr txBox="1">
            <a:spLocks/>
          </p:cNvSpPr>
          <p:nvPr/>
        </p:nvSpPr>
        <p:spPr>
          <a:xfrm>
            <a:off x="251520" y="4293096"/>
            <a:ext cx="4464496" cy="1293385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zh-TW" altLang="en-US" sz="62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您公司官網</a:t>
            </a:r>
            <a:endParaRPr lang="zh-TW" altLang="en-US" sz="6200" b="1" dirty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11" name="Picture 8" descr="Z:\D---博識專用\0.美術區\03-雲端商務名片+商務夥伴\簡報用圖\hand-5965588__3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10" y="5429133"/>
            <a:ext cx="482246" cy="73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52041"/>
            <a:ext cx="1907703" cy="24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4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653" y="1313473"/>
            <a:ext cx="54505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dobe 楷体 Std R" pitchFamily="18" charset="-128"/>
                <a:ea typeface="Adobe 楷体 Std R" pitchFamily="18" charset="-128"/>
              </a:rPr>
              <a:t>學會</a:t>
            </a:r>
            <a:r>
              <a:rPr lang="zh-TW" alt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dobe 楷体 Std R" pitchFamily="18" charset="-128"/>
                <a:ea typeface="Adobe 楷体 Std R" pitchFamily="18" charset="-128"/>
              </a:rPr>
              <a:t>拓人脈</a:t>
            </a:r>
            <a:endParaRPr lang="zh-TW" alt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9792" y="2897649"/>
            <a:ext cx="54505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dobe 楷体 Std R" pitchFamily="18" charset="-128"/>
                <a:ea typeface="Adobe 楷体 Std R" pitchFamily="18" charset="-128"/>
              </a:rPr>
              <a:t>就有</a:t>
            </a:r>
            <a:r>
              <a:rPr lang="zh-TW" alt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dobe 楷体 Std R" pitchFamily="18" charset="-128"/>
                <a:ea typeface="Adobe 楷体 Std R" pitchFamily="18" charset="-128"/>
              </a:rPr>
              <a:t>生意做</a:t>
            </a:r>
            <a:endParaRPr lang="zh-TW" alt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4098" name="Picture 2" descr="Z:\D---博識專用\0.美術區\03-雲端商務名片+商務夥伴\簡報用圖\rdesign_119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0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74887"/>
            <a:ext cx="6480720" cy="450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800" b="0" dirty="0" smtClean="0">
                <a:solidFill>
                  <a:srgbClr val="0070C0"/>
                </a:solidFill>
              </a:rPr>
              <a:t>D.</a:t>
            </a:r>
            <a:r>
              <a:rPr lang="zh-TW" altLang="en-US" sz="2800" b="0" dirty="0" smtClean="0">
                <a:solidFill>
                  <a:srgbClr val="0070C0"/>
                </a:solidFill>
              </a:rPr>
              <a:t>您家的商品我</a:t>
            </a:r>
            <a:r>
              <a:rPr lang="en-US" altLang="zh-TW" sz="2800" b="0" dirty="0" smtClean="0">
                <a:solidFill>
                  <a:srgbClr val="0070C0"/>
                </a:solidFill>
              </a:rPr>
              <a:t>OK</a:t>
            </a:r>
            <a:endParaRPr lang="zh-TW" altLang="en-US" sz="2800" b="0" dirty="0">
              <a:solidFill>
                <a:srgbClr val="0070C0"/>
              </a:solidFill>
            </a:endParaRPr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683568" y="908720"/>
            <a:ext cx="7416824" cy="792088"/>
          </a:xfrm>
        </p:spPr>
        <p:txBody>
          <a:bodyPr>
            <a:noAutofit/>
          </a:bodyPr>
          <a:lstStyle/>
          <a:p>
            <a:r>
              <a:rPr lang="en-US" altLang="zh-TW" sz="3500" b="1" dirty="0" smtClean="0">
                <a:latin typeface="Adobe 楷体 Std R" pitchFamily="18" charset="-128"/>
                <a:ea typeface="Adobe 楷体 Std R" pitchFamily="18" charset="-128"/>
              </a:rPr>
              <a:t>LINE</a:t>
            </a:r>
            <a:r>
              <a:rPr lang="zh-TW" altLang="en-US" sz="3500" b="1" dirty="0" smtClean="0">
                <a:latin typeface="Adobe 楷体 Std R" pitchFamily="18" charset="-128"/>
                <a:ea typeface="Adobe 楷体 Std R" pitchFamily="18" charset="-128"/>
              </a:rPr>
              <a:t>圖卡快速引入您主打物件</a:t>
            </a:r>
            <a:endParaRPr lang="zh-TW" altLang="en-US" sz="3500" b="1" dirty="0"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3503270" y="1557737"/>
            <a:ext cx="4464496" cy="331142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0416"/>
            <a:ext cx="6480720" cy="450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07504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800" b="0" dirty="0">
                <a:solidFill>
                  <a:srgbClr val="0070C0"/>
                </a:solidFill>
              </a:rPr>
              <a:t>E</a:t>
            </a:r>
            <a:r>
              <a:rPr lang="en-US" altLang="zh-TW" sz="2800" b="0" dirty="0" smtClean="0">
                <a:solidFill>
                  <a:srgbClr val="0070C0"/>
                </a:solidFill>
              </a:rPr>
              <a:t>.</a:t>
            </a:r>
            <a:r>
              <a:rPr lang="zh-TW" altLang="en-US" sz="2800" b="0" dirty="0" smtClean="0">
                <a:solidFill>
                  <a:srgbClr val="0070C0"/>
                </a:solidFill>
              </a:rPr>
              <a:t>成交</a:t>
            </a:r>
            <a:endParaRPr lang="zh-TW" altLang="en-US" sz="2800" b="0" dirty="0">
              <a:solidFill>
                <a:srgbClr val="0070C0"/>
              </a:solidFill>
            </a:endParaRPr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683568" y="620688"/>
            <a:ext cx="7920880" cy="792088"/>
          </a:xfrm>
        </p:spPr>
        <p:txBody>
          <a:bodyPr>
            <a:noAutofit/>
          </a:bodyPr>
          <a:lstStyle/>
          <a:p>
            <a:r>
              <a:rPr lang="zh-TW" altLang="en-US" sz="35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簡單 </a:t>
            </a:r>
            <a:r>
              <a:rPr lang="en-US" altLang="zh-TW" sz="3500" b="1" dirty="0" smtClean="0">
                <a:latin typeface="Adobe 楷体 Std R" pitchFamily="18" charset="-128"/>
                <a:ea typeface="Adobe 楷体 Std R" pitchFamily="18" charset="-128"/>
              </a:rPr>
              <a:t>.</a:t>
            </a:r>
            <a:r>
              <a:rPr lang="zh-TW" altLang="en-US" sz="3500" b="1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zh-TW" altLang="en-US" sz="35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直覺 </a:t>
            </a:r>
            <a:r>
              <a:rPr lang="zh-TW" altLang="en-US" sz="3500" b="1" dirty="0" smtClean="0">
                <a:latin typeface="Adobe 楷体 Std R" pitchFamily="18" charset="-128"/>
                <a:ea typeface="Adobe 楷体 Std R" pitchFamily="18" charset="-128"/>
              </a:rPr>
              <a:t>的了解物件</a:t>
            </a:r>
            <a:endParaRPr lang="zh-TW" altLang="en-US" sz="3500" b="1" dirty="0"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659524" y="5141638"/>
            <a:ext cx="2152836" cy="44760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內容版面配置區 1"/>
          <p:cNvSpPr txBox="1">
            <a:spLocks/>
          </p:cNvSpPr>
          <p:nvPr/>
        </p:nvSpPr>
        <p:spPr>
          <a:xfrm>
            <a:off x="7596336" y="1628800"/>
            <a:ext cx="1368152" cy="34563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zh-TW" altLang="en-US" sz="65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預約看房</a:t>
            </a:r>
            <a:endParaRPr lang="en-US" altLang="zh-TW" sz="6500" b="1" dirty="0" smtClean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marL="109728" indent="0">
              <a:buNone/>
            </a:pPr>
            <a:endParaRPr lang="zh-TW" altLang="en-US" sz="6500" b="1" dirty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13" name="Picture 8" descr="Z:\D---博識專用\0.美術區\03-雲端商務名片+商務夥伴\簡報用圖\hand-5965588__3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90" y="5301208"/>
            <a:ext cx="482246" cy="73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7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800" b="0" dirty="0" smtClean="0">
                <a:solidFill>
                  <a:srgbClr val="0070C0"/>
                </a:solidFill>
              </a:rPr>
              <a:t>F.</a:t>
            </a:r>
            <a:r>
              <a:rPr lang="zh-TW" altLang="en-US" sz="2800" b="0" dirty="0" smtClean="0">
                <a:solidFill>
                  <a:srgbClr val="0070C0"/>
                </a:solidFill>
              </a:rPr>
              <a:t>持續回購</a:t>
            </a:r>
            <a:endParaRPr lang="zh-TW" altLang="en-US" sz="2800" b="0" dirty="0">
              <a:solidFill>
                <a:srgbClr val="0070C0"/>
              </a:solidFill>
            </a:endParaRPr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395536" y="1988840"/>
            <a:ext cx="8424936" cy="2376264"/>
          </a:xfrm>
        </p:spPr>
        <p:txBody>
          <a:bodyPr>
            <a:noAutofit/>
          </a:bodyPr>
          <a:lstStyle/>
          <a:p>
            <a:r>
              <a:rPr lang="zh-TW" altLang="en-US" sz="5000" b="1" dirty="0" smtClean="0">
                <a:latin typeface="Adobe 楷体 Std R" pitchFamily="18" charset="-128"/>
                <a:ea typeface="Adobe 楷体 Std R" pitchFamily="18" charset="-128"/>
              </a:rPr>
              <a:t>商品包裝加入自家購物網、</a:t>
            </a:r>
            <a:endParaRPr lang="en-US" altLang="zh-TW" sz="5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109728" indent="0">
              <a:buNone/>
            </a:pPr>
            <a:endParaRPr lang="en-US" altLang="zh-TW" sz="20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109728" indent="0">
              <a:buNone/>
            </a:pPr>
            <a:r>
              <a:rPr lang="en-US" altLang="zh-TW" sz="5000" b="1" dirty="0" smtClean="0">
                <a:latin typeface="Adobe 楷体 Std R" pitchFamily="18" charset="-128"/>
                <a:ea typeface="Adobe 楷体 Std R" pitchFamily="18" charset="-128"/>
              </a:rPr>
              <a:t>  </a:t>
            </a:r>
            <a:r>
              <a:rPr lang="zh-TW" altLang="en-US" sz="5000" b="1" dirty="0" smtClean="0">
                <a:latin typeface="Adobe 楷体 Std R" pitchFamily="18" charset="-128"/>
                <a:ea typeface="Adobe 楷体 Std R" pitchFamily="18" charset="-128"/>
              </a:rPr>
              <a:t>加入</a:t>
            </a:r>
            <a:r>
              <a:rPr lang="en-US" altLang="zh-TW" sz="5000" b="1" dirty="0" smtClean="0">
                <a:latin typeface="Adobe 楷体 Std R" pitchFamily="18" charset="-128"/>
                <a:ea typeface="Adobe 楷体 Std R" pitchFamily="18" charset="-128"/>
              </a:rPr>
              <a:t>LINE@</a:t>
            </a:r>
            <a:r>
              <a:rPr lang="zh-TW" altLang="en-US" sz="5000" b="1" dirty="0" smtClean="0">
                <a:latin typeface="Adobe 楷体 Std R" pitchFamily="18" charset="-128"/>
                <a:ea typeface="Adobe 楷体 Std R" pitchFamily="18" charset="-128"/>
              </a:rPr>
              <a:t>、回饋點數</a:t>
            </a:r>
            <a:endParaRPr lang="zh-TW" altLang="en-US" sz="5000" b="1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14339" name="Picture 3" descr="Z:\D---博識專用\0.美術區\03-雲端商務名片+商務夥伴\簡報用圖\code-7251574__34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10" y="4149080"/>
            <a:ext cx="155104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3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800" b="0" dirty="0" smtClean="0">
                <a:solidFill>
                  <a:srgbClr val="0070C0"/>
                </a:solidFill>
              </a:rPr>
              <a:t>G.</a:t>
            </a:r>
            <a:r>
              <a:rPr lang="zh-TW" altLang="en-US" sz="2800" b="0" dirty="0" smtClean="0">
                <a:solidFill>
                  <a:srgbClr val="0070C0"/>
                </a:solidFill>
              </a:rPr>
              <a:t>轉介紹</a:t>
            </a:r>
            <a:endParaRPr lang="zh-TW" altLang="en-US" sz="2800" b="0" dirty="0">
              <a:solidFill>
                <a:srgbClr val="0070C0"/>
              </a:solidFill>
            </a:endParaRPr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251520" y="1052736"/>
            <a:ext cx="4320480" cy="151216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altLang="zh-TW" sz="3500" b="1" dirty="0" smtClean="0">
                <a:latin typeface="Adobe 楷体 Std R" pitchFamily="18" charset="-128"/>
                <a:ea typeface="Adobe 楷体 Std R" pitchFamily="18" charset="-128"/>
              </a:rPr>
              <a:t>LINE</a:t>
            </a:r>
            <a:r>
              <a:rPr lang="zh-TW" altLang="en-US" sz="3500" b="1" dirty="0" smtClean="0">
                <a:latin typeface="Adobe 楷体 Std R" pitchFamily="18" charset="-128"/>
                <a:ea typeface="Adobe 楷体 Std R" pitchFamily="18" charset="-128"/>
              </a:rPr>
              <a:t>圖卡</a:t>
            </a:r>
            <a:endParaRPr lang="en-US" altLang="zh-TW" sz="35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sz="3200" b="1" dirty="0" smtClean="0">
                <a:solidFill>
                  <a:schemeClr val="accent3">
                    <a:lumMod val="7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一鍵快速幫夥伴引薦</a:t>
            </a:r>
            <a:endParaRPr lang="zh-TW" altLang="en-US" sz="3200" b="1" dirty="0">
              <a:solidFill>
                <a:schemeClr val="accent3">
                  <a:lumMod val="75000"/>
                </a:schemeClr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8"/>
            <a:ext cx="2539468" cy="634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4499992" y="5805264"/>
            <a:ext cx="2736304" cy="50405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內容版面配置區 1"/>
          <p:cNvSpPr txBox="1">
            <a:spLocks/>
          </p:cNvSpPr>
          <p:nvPr/>
        </p:nvSpPr>
        <p:spPr>
          <a:xfrm>
            <a:off x="827584" y="4790810"/>
            <a:ext cx="3816424" cy="130248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zh-TW" altLang="en-US" sz="6500" b="1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快速引薦</a:t>
            </a:r>
            <a:endParaRPr lang="zh-TW" altLang="en-US" sz="6500" b="1" dirty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15368" name="Picture 8" descr="Z:\D---博識專用\0.美術區\03-雲端商務名片+商務夥伴\簡報用圖\hand-5965588__3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49280"/>
            <a:ext cx="482246" cy="73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 txBox="1">
            <a:spLocks/>
          </p:cNvSpPr>
          <p:nvPr/>
        </p:nvSpPr>
        <p:spPr>
          <a:xfrm>
            <a:off x="179512" y="4462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zh-TW" sz="2800" b="0" smtClean="0">
                <a:solidFill>
                  <a:srgbClr val="0070C0"/>
                </a:solidFill>
              </a:rPr>
              <a:t>G.</a:t>
            </a:r>
            <a:r>
              <a:rPr lang="zh-TW" altLang="en-US" sz="2800" b="0" smtClean="0">
                <a:solidFill>
                  <a:srgbClr val="0070C0"/>
                </a:solidFill>
              </a:rPr>
              <a:t>轉介紹</a:t>
            </a:r>
            <a:endParaRPr lang="zh-TW" altLang="en-US" sz="2800" b="0" dirty="0">
              <a:solidFill>
                <a:srgbClr val="0070C0"/>
              </a:solidFill>
            </a:endParaRPr>
          </a:p>
        </p:txBody>
      </p:sp>
      <p:sp>
        <p:nvSpPr>
          <p:cNvPr id="5" name="內容版面配置區 1"/>
          <p:cNvSpPr txBox="1">
            <a:spLocks/>
          </p:cNvSpPr>
          <p:nvPr/>
        </p:nvSpPr>
        <p:spPr>
          <a:xfrm>
            <a:off x="-36512" y="980728"/>
            <a:ext cx="4320480" cy="172819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zh-TW" altLang="en-US" sz="3500" b="1" dirty="0" smtClean="0">
                <a:latin typeface="Adobe 楷体 Std R" pitchFamily="18" charset="-128"/>
                <a:ea typeface="Adobe 楷体 Std R" pitchFamily="18" charset="-128"/>
              </a:rPr>
              <a:t>商務夥伴</a:t>
            </a:r>
            <a:r>
              <a:rPr lang="en-US" altLang="zh-TW" sz="3500" b="1" dirty="0" smtClean="0">
                <a:latin typeface="Adobe 楷体 Std R" pitchFamily="18" charset="-128"/>
                <a:ea typeface="Adobe 楷体 Std R" pitchFamily="18" charset="-128"/>
              </a:rPr>
              <a:t>APP</a:t>
            </a:r>
          </a:p>
          <a:p>
            <a:r>
              <a:rPr lang="zh-TW" altLang="en-US" sz="3200" b="1" dirty="0" smtClean="0">
                <a:solidFill>
                  <a:schemeClr val="accent3">
                    <a:lumMod val="7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人脈大水庫</a:t>
            </a:r>
            <a:endParaRPr lang="zh-TW" altLang="en-US" sz="3200" b="1" dirty="0">
              <a:solidFill>
                <a:schemeClr val="accent3">
                  <a:lumMod val="75000"/>
                </a:schemeClr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2050" name="Picture 2" descr="C:\Users\b0915\OneDrive\桌面\16493195950_defau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09" y="1460490"/>
            <a:ext cx="5721003" cy="47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505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0915\OneDrive\桌面\16493196280_defau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23" y="1412776"/>
            <a:ext cx="5758383" cy="453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2"/>
          <p:cNvSpPr txBox="1">
            <a:spLocks/>
          </p:cNvSpPr>
          <p:nvPr/>
        </p:nvSpPr>
        <p:spPr>
          <a:xfrm>
            <a:off x="179512" y="4462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zh-TW" sz="2800" b="0" smtClean="0">
                <a:solidFill>
                  <a:srgbClr val="0070C0"/>
                </a:solidFill>
              </a:rPr>
              <a:t>G.</a:t>
            </a:r>
            <a:r>
              <a:rPr lang="zh-TW" altLang="en-US" sz="2800" b="0" smtClean="0">
                <a:solidFill>
                  <a:srgbClr val="0070C0"/>
                </a:solidFill>
              </a:rPr>
              <a:t>轉介紹</a:t>
            </a:r>
            <a:endParaRPr lang="zh-TW" altLang="en-US" sz="2800" b="0" dirty="0">
              <a:solidFill>
                <a:srgbClr val="0070C0"/>
              </a:solidFill>
            </a:endParaRPr>
          </a:p>
        </p:txBody>
      </p:sp>
      <p:sp>
        <p:nvSpPr>
          <p:cNvPr id="5" name="內容版面配置區 1"/>
          <p:cNvSpPr txBox="1">
            <a:spLocks/>
          </p:cNvSpPr>
          <p:nvPr/>
        </p:nvSpPr>
        <p:spPr>
          <a:xfrm>
            <a:off x="-36512" y="980728"/>
            <a:ext cx="4320480" cy="172819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zh-TW" altLang="en-US" sz="3500" b="1" dirty="0" smtClean="0">
                <a:latin typeface="Adobe 楷体 Std R" pitchFamily="18" charset="-128"/>
                <a:ea typeface="Adobe 楷体 Std R" pitchFamily="18" charset="-128"/>
              </a:rPr>
              <a:t>商務夥伴</a:t>
            </a:r>
            <a:r>
              <a:rPr lang="en-US" altLang="zh-TW" sz="3500" b="1" dirty="0" smtClean="0">
                <a:latin typeface="Adobe 楷体 Std R" pitchFamily="18" charset="-128"/>
                <a:ea typeface="Adobe 楷体 Std R" pitchFamily="18" charset="-128"/>
              </a:rPr>
              <a:t>APP</a:t>
            </a:r>
          </a:p>
          <a:p>
            <a:r>
              <a:rPr lang="zh-TW" altLang="en-US" sz="3200" b="1" dirty="0" smtClean="0">
                <a:solidFill>
                  <a:schemeClr val="accent3">
                    <a:lumMod val="7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人脈大水庫</a:t>
            </a:r>
            <a:endParaRPr lang="zh-TW" altLang="en-US" sz="3200" b="1" dirty="0">
              <a:solidFill>
                <a:schemeClr val="accent3">
                  <a:lumMod val="75000"/>
                </a:schemeClr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031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800" b="0" dirty="0" smtClean="0">
                <a:solidFill>
                  <a:srgbClr val="0070C0"/>
                </a:solidFill>
              </a:rPr>
              <a:t>G.</a:t>
            </a:r>
            <a:r>
              <a:rPr lang="zh-TW" altLang="en-US" sz="2800" b="0" dirty="0" smtClean="0">
                <a:solidFill>
                  <a:srgbClr val="0070C0"/>
                </a:solidFill>
              </a:rPr>
              <a:t>轉介紹</a:t>
            </a:r>
            <a:endParaRPr lang="zh-TW" altLang="en-US" sz="2800" b="0" dirty="0">
              <a:solidFill>
                <a:srgbClr val="0070C0"/>
              </a:solidFill>
            </a:endParaRPr>
          </a:p>
        </p:txBody>
      </p:sp>
      <p:sp>
        <p:nvSpPr>
          <p:cNvPr id="7" name="內容版面配置區 1"/>
          <p:cNvSpPr txBox="1">
            <a:spLocks/>
          </p:cNvSpPr>
          <p:nvPr/>
        </p:nvSpPr>
        <p:spPr>
          <a:xfrm>
            <a:off x="-36512" y="980728"/>
            <a:ext cx="4320480" cy="172819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zh-TW" altLang="en-US" sz="3500" b="1" dirty="0" smtClean="0">
                <a:latin typeface="Adobe 楷体 Std R" pitchFamily="18" charset="-128"/>
                <a:ea typeface="Adobe 楷体 Std R" pitchFamily="18" charset="-128"/>
              </a:rPr>
              <a:t>商務夥伴</a:t>
            </a:r>
            <a:r>
              <a:rPr lang="en-US" altLang="zh-TW" sz="3500" b="1" dirty="0" smtClean="0">
                <a:latin typeface="Adobe 楷体 Std R" pitchFamily="18" charset="-128"/>
                <a:ea typeface="Adobe 楷体 Std R" pitchFamily="18" charset="-128"/>
              </a:rPr>
              <a:t>APP</a:t>
            </a:r>
          </a:p>
          <a:p>
            <a:r>
              <a:rPr lang="zh-TW" altLang="en-US" sz="3200" b="1" dirty="0" smtClean="0">
                <a:solidFill>
                  <a:schemeClr val="accent3">
                    <a:lumMod val="7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一鍵快速幫夥伴引薦</a:t>
            </a:r>
            <a:endParaRPr lang="zh-TW" altLang="en-US" sz="3200" b="1" dirty="0">
              <a:solidFill>
                <a:schemeClr val="accent3">
                  <a:lumMod val="75000"/>
                </a:schemeClr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18434" name="Picture 2" descr="Z:\D---博識專用\0.美術區\03-雲端商務名片+商務夥伴\20230119-APP LINE引薦\line-intro (無數字版)\line-intro-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b="3314"/>
          <a:stretch/>
        </p:blipFill>
        <p:spPr bwMode="auto">
          <a:xfrm>
            <a:off x="4211960" y="657200"/>
            <a:ext cx="4824536" cy="495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9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圖: 打孔紙帶 2"/>
          <p:cNvSpPr/>
          <p:nvPr/>
        </p:nvSpPr>
        <p:spPr>
          <a:xfrm rot="16200000">
            <a:off x="996570" y="2909265"/>
            <a:ext cx="2479630" cy="207894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800" b="0" dirty="0" smtClean="0">
                <a:solidFill>
                  <a:srgbClr val="0070C0"/>
                </a:solidFill>
              </a:rPr>
              <a:t>G.</a:t>
            </a:r>
            <a:r>
              <a:rPr lang="zh-TW" altLang="en-US" sz="2800" b="0" dirty="0" smtClean="0">
                <a:solidFill>
                  <a:srgbClr val="0070C0"/>
                </a:solidFill>
              </a:rPr>
              <a:t>轉介紹</a:t>
            </a:r>
            <a:endParaRPr lang="zh-TW" altLang="en-US" sz="2800" b="0" dirty="0">
              <a:solidFill>
                <a:srgbClr val="0070C0"/>
              </a:solidFill>
            </a:endParaRPr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539552" y="908720"/>
            <a:ext cx="5832648" cy="1512168"/>
          </a:xfrm>
        </p:spPr>
        <p:txBody>
          <a:bodyPr>
            <a:noAutofit/>
          </a:bodyPr>
          <a:lstStyle/>
          <a:p>
            <a:r>
              <a:rPr lang="zh-TW" altLang="en-US" sz="3500" b="1" dirty="0" smtClean="0">
                <a:latin typeface="Adobe 楷体 Std R" pitchFamily="18" charset="-128"/>
                <a:ea typeface="Adobe 楷体 Std R" pitchFamily="18" charset="-128"/>
              </a:rPr>
              <a:t>購物業務碼</a:t>
            </a:r>
            <a:endParaRPr lang="en-US" altLang="zh-TW" sz="35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sz="3500" b="1" dirty="0" smtClean="0">
                <a:latin typeface="Adobe 楷体 Std R" pitchFamily="18" charset="-128"/>
                <a:ea typeface="Adobe 楷体 Std R" pitchFamily="18" charset="-128"/>
              </a:rPr>
              <a:t>大量業務協助推廣銷售</a:t>
            </a:r>
            <a:endParaRPr lang="zh-TW" altLang="en-US" sz="3500" b="1" dirty="0"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38290" y="248360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Lisa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77400" y="3932017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Iris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246441" y="4775086"/>
            <a:ext cx="107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Barton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8195" name="Picture 3" descr="C:\Users\joe\Desktop\ab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47783"/>
            <a:ext cx="759718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60964" y="2884294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solidFill>
                  <a:srgbClr val="C00000"/>
                </a:solidFill>
              </a:rPr>
              <a:t>銷售頁</a:t>
            </a:r>
            <a:endParaRPr lang="zh-TW" altLang="en-US" sz="3000" b="1" dirty="0">
              <a:solidFill>
                <a:srgbClr val="C00000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3507093" y="2636912"/>
            <a:ext cx="1278458" cy="478632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3638885" y="4509120"/>
            <a:ext cx="607556" cy="272353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Z:\D---博識專用\0.美術區\03-雲端商務名片+商務夥伴\簡報用圖\forsell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2584624" cy="157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Z:\D---博識專用\0.美術區\03-雲端商務名片+商務夥伴\簡報用圖\forsell-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01008"/>
            <a:ext cx="2589840" cy="15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Z:\D---博識專用\0.美術區\03-雲端商務名片+商務夥伴\簡報用圖\forsell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29" y="4869160"/>
            <a:ext cx="2750032" cy="16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線單箭頭接點 20"/>
          <p:cNvCxnSpPr/>
          <p:nvPr/>
        </p:nvCxnSpPr>
        <p:spPr>
          <a:xfrm>
            <a:off x="3659493" y="3895164"/>
            <a:ext cx="1665167" cy="238237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800" b="0" dirty="0" smtClean="0">
                <a:solidFill>
                  <a:srgbClr val="0070C0"/>
                </a:solidFill>
              </a:rPr>
              <a:t>G.</a:t>
            </a:r>
            <a:r>
              <a:rPr lang="zh-TW" altLang="en-US" sz="2800" b="0" dirty="0" smtClean="0">
                <a:solidFill>
                  <a:srgbClr val="0070C0"/>
                </a:solidFill>
              </a:rPr>
              <a:t>轉介紹</a:t>
            </a:r>
            <a:endParaRPr lang="zh-TW" altLang="en-US" sz="2800" b="0" dirty="0">
              <a:solidFill>
                <a:srgbClr val="0070C0"/>
              </a:solidFill>
            </a:endParaRPr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323528" y="1124744"/>
            <a:ext cx="3168352" cy="144016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altLang="zh-TW" sz="3500" b="1" dirty="0" smtClean="0">
                <a:solidFill>
                  <a:schemeClr val="bg1">
                    <a:lumMod val="6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Ex.</a:t>
            </a:r>
          </a:p>
          <a:p>
            <a:pPr marL="109728" indent="0">
              <a:buNone/>
            </a:pPr>
            <a:r>
              <a:rPr lang="zh-TW" altLang="en-US" sz="3500" b="1" dirty="0" smtClean="0">
                <a:latin typeface="Adobe 楷体 Std R" pitchFamily="18" charset="-128"/>
                <a:ea typeface="Adobe 楷体 Std R" pitchFamily="18" charset="-128"/>
              </a:rPr>
              <a:t>  活動業務碼</a:t>
            </a:r>
            <a:endParaRPr lang="en-US" altLang="zh-TW" sz="3500" b="1" dirty="0" smtClean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6146" name="Picture 2" descr="C:\Users\joe\Desktop\ab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"/>
          <a:stretch/>
        </p:blipFill>
        <p:spPr bwMode="auto">
          <a:xfrm>
            <a:off x="3640108" y="116632"/>
            <a:ext cx="2948116" cy="606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:\D---博識專用\0.美術區\03-雲端商務名片+商務夥伴\20210824-雲端名片活動講座(活動王用圖)\namecard-0825-cut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85920"/>
            <a:ext cx="1221486" cy="202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539552" y="1340768"/>
            <a:ext cx="8208912" cy="4176464"/>
          </a:xfrm>
        </p:spPr>
        <p:txBody>
          <a:bodyPr>
            <a:noAutofit/>
          </a:bodyPr>
          <a:lstStyle/>
          <a:p>
            <a:pPr marL="393192" lvl="1" indent="0">
              <a:buNone/>
            </a:pPr>
            <a:r>
              <a:rPr lang="zh-TW" altLang="zh-TW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zh-TW" altLang="zh-TW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楷体 Std R" pitchFamily="18" charset="-128"/>
                <a:ea typeface="Adobe 楷体 Std R" pitchFamily="18" charset="-128"/>
              </a:rPr>
              <a:t>雲端商務名片</a:t>
            </a:r>
            <a:r>
              <a:rPr lang="zh-TW" altLang="zh-TW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  <a:endParaRPr lang="en-US" altLang="zh-TW" sz="5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>
              <a:buNone/>
            </a:pPr>
            <a:endParaRPr lang="en-US" altLang="zh-TW" sz="1000" dirty="0" smtClean="0"/>
          </a:p>
          <a:p>
            <a:pPr lvl="1"/>
            <a:r>
              <a:rPr lang="zh-TW" altLang="zh-TW" sz="3600" dirty="0" smtClean="0">
                <a:latin typeface="Adobe 楷体 Std R" pitchFamily="18" charset="-128"/>
                <a:ea typeface="Adobe 楷体 Std R" pitchFamily="18" charset="-128"/>
              </a:rPr>
              <a:t>創造</a:t>
            </a:r>
            <a:r>
              <a:rPr lang="zh-TW" altLang="zh-TW" sz="3600" dirty="0">
                <a:latin typeface="Adobe 楷体 Std R" pitchFamily="18" charset="-128"/>
                <a:ea typeface="Adobe 楷体 Std R" pitchFamily="18" charset="-128"/>
              </a:rPr>
              <a:t>出不可思議的</a:t>
            </a:r>
            <a:r>
              <a:rPr lang="zh-TW" altLang="zh-TW" sz="3600" dirty="0" smtClean="0">
                <a:latin typeface="Adobe 楷体 Std R" pitchFamily="18" charset="-128"/>
                <a:ea typeface="Adobe 楷体 Std R" pitchFamily="18" charset="-128"/>
              </a:rPr>
              <a:t>內容</a:t>
            </a:r>
            <a:endParaRPr lang="en-US" altLang="zh-TW" sz="3600" dirty="0" smtClean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zh-TW" sz="3600" dirty="0" smtClean="0">
                <a:latin typeface="Adobe 楷体 Std R" pitchFamily="18" charset="-128"/>
                <a:ea typeface="Adobe 楷体 Std R" pitchFamily="18" charset="-128"/>
              </a:rPr>
              <a:t>不可思議</a:t>
            </a:r>
            <a:r>
              <a:rPr lang="zh-TW" altLang="zh-TW" sz="3600" dirty="0">
                <a:latin typeface="Adobe 楷体 Std R" pitchFamily="18" charset="-128"/>
                <a:ea typeface="Adobe 楷体 Std R" pitchFamily="18" charset="-128"/>
              </a:rPr>
              <a:t>的</a:t>
            </a:r>
            <a:r>
              <a:rPr lang="zh-TW" altLang="zh-TW" sz="3600" dirty="0" smtClean="0">
                <a:latin typeface="Adobe 楷体 Std R" pitchFamily="18" charset="-128"/>
                <a:ea typeface="Adobe 楷体 Std R" pitchFamily="18" charset="-128"/>
              </a:rPr>
              <a:t>價格</a:t>
            </a:r>
            <a:endParaRPr lang="en-US" altLang="zh-TW" sz="3600" dirty="0" smtClean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zh-TW" sz="3600" dirty="0" smtClean="0">
                <a:latin typeface="Adobe 楷体 Std R" pitchFamily="18" charset="-128"/>
                <a:ea typeface="Adobe 楷体 Std R" pitchFamily="18" charset="-128"/>
              </a:rPr>
              <a:t>高品質</a:t>
            </a:r>
            <a:r>
              <a:rPr lang="zh-TW" altLang="en-US" sz="3600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zh-TW" altLang="zh-TW" sz="3600" dirty="0" smtClean="0">
                <a:latin typeface="Adobe 楷体 Std R" pitchFamily="18" charset="-128"/>
                <a:ea typeface="Adobe 楷体 Std R" pitchFamily="18" charset="-128"/>
              </a:rPr>
              <a:t>、低價格門檻</a:t>
            </a:r>
            <a:r>
              <a:rPr lang="zh-TW" altLang="en-US" sz="3600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zh-TW" altLang="zh-TW" sz="3600" dirty="0" smtClean="0">
                <a:latin typeface="Adobe 楷体 Std R" pitchFamily="18" charset="-128"/>
                <a:ea typeface="Adobe 楷体 Std R" pitchFamily="18" charset="-128"/>
              </a:rPr>
              <a:t>，</a:t>
            </a:r>
            <a:r>
              <a:rPr lang="zh-TW" altLang="en-US" sz="3600" dirty="0" smtClean="0">
                <a:latin typeface="Adobe 楷体 Std R" pitchFamily="18" charset="-128"/>
                <a:ea typeface="Adobe 楷体 Std R" pitchFamily="18" charset="-128"/>
              </a:rPr>
              <a:t>期</a:t>
            </a:r>
            <a:r>
              <a:rPr lang="zh-TW" altLang="zh-TW" sz="3600" dirty="0" smtClean="0">
                <a:latin typeface="Adobe 楷体 Std R" pitchFamily="18" charset="-128"/>
                <a:ea typeface="Adobe 楷体 Std R" pitchFamily="18" charset="-128"/>
              </a:rPr>
              <a:t>能</a:t>
            </a:r>
            <a:r>
              <a:rPr lang="zh-TW" altLang="zh-TW" sz="3600" dirty="0">
                <a:latin typeface="Adobe 楷体 Std R" pitchFamily="18" charset="-128"/>
                <a:ea typeface="Adobe 楷体 Std R" pitchFamily="18" charset="-128"/>
              </a:rPr>
              <a:t>幫助到</a:t>
            </a:r>
            <a:r>
              <a:rPr lang="zh-TW" altLang="zh-TW" sz="3600" dirty="0" smtClean="0">
                <a:latin typeface="Adobe 楷体 Std R" pitchFamily="18" charset="-128"/>
                <a:ea typeface="Adobe 楷体 Std R" pitchFamily="18" charset="-128"/>
              </a:rPr>
              <a:t>大多數的</a:t>
            </a:r>
            <a:r>
              <a:rPr lang="zh-TW" altLang="zh-TW" sz="3600" dirty="0">
                <a:latin typeface="Adobe 楷体 Std R" pitchFamily="18" charset="-128"/>
                <a:ea typeface="Adobe 楷体 Std R" pitchFamily="18" charset="-128"/>
              </a:rPr>
              <a:t>商業夥伴。</a:t>
            </a:r>
          </a:p>
        </p:txBody>
      </p:sp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b="0" dirty="0">
                <a:solidFill>
                  <a:srgbClr val="0070C0"/>
                </a:solidFill>
              </a:rPr>
              <a:t>九</a:t>
            </a:r>
            <a:r>
              <a:rPr lang="zh-TW" altLang="en-US" sz="2800" b="0" dirty="0" smtClean="0">
                <a:solidFill>
                  <a:srgbClr val="0070C0"/>
                </a:solidFill>
              </a:rPr>
              <a:t>、拓人脈、做生意</a:t>
            </a:r>
            <a:endParaRPr lang="zh-TW" altLang="en-US" sz="2800" b="0" dirty="0">
              <a:solidFill>
                <a:srgbClr val="0070C0"/>
              </a:solidFill>
            </a:endParaRPr>
          </a:p>
        </p:txBody>
      </p:sp>
      <p:pic>
        <p:nvPicPr>
          <p:cNvPr id="6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2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3240360"/>
          </a:xfrm>
        </p:spPr>
        <p:txBody>
          <a:bodyPr>
            <a:normAutofit/>
          </a:bodyPr>
          <a:lstStyle/>
          <a:p>
            <a:pPr lvl="1"/>
            <a:r>
              <a:rPr lang="zh-TW" altLang="zh-TW" sz="3300" b="1" dirty="0">
                <a:latin typeface="Adobe 楷体 Std R" pitchFamily="18" charset="-128"/>
                <a:ea typeface="Adobe 楷体 Std R" pitchFamily="18" charset="-128"/>
              </a:rPr>
              <a:t>在社交場上四處與人攀談</a:t>
            </a:r>
            <a:r>
              <a:rPr lang="zh-TW" altLang="zh-TW" sz="3300" b="1" dirty="0" smtClean="0">
                <a:latin typeface="Adobe 楷体 Std R" pitchFamily="18" charset="-128"/>
                <a:ea typeface="Adobe 楷体 Std R" pitchFamily="18" charset="-128"/>
              </a:rPr>
              <a:t>、到處</a:t>
            </a:r>
            <a:r>
              <a:rPr lang="zh-TW" altLang="zh-TW" sz="3300" b="1" dirty="0">
                <a:latin typeface="Adobe 楷体 Std R" pitchFamily="18" charset="-128"/>
                <a:ea typeface="Adobe 楷体 Std R" pitchFamily="18" charset="-128"/>
              </a:rPr>
              <a:t>發</a:t>
            </a:r>
            <a:r>
              <a:rPr lang="zh-TW" altLang="zh-TW" sz="3300" b="1" dirty="0" smtClean="0">
                <a:latin typeface="Adobe 楷体 Std R" pitchFamily="18" charset="-128"/>
                <a:ea typeface="Adobe 楷体 Std R" pitchFamily="18" charset="-128"/>
              </a:rPr>
              <a:t>名片</a:t>
            </a:r>
            <a:endParaRPr lang="en-US" altLang="zh-TW" sz="33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393192" lvl="1" indent="0">
              <a:buNone/>
            </a:pPr>
            <a:endParaRPr lang="zh-TW" altLang="zh-TW" sz="3200" b="1" dirty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zh-TW" sz="3300" b="1" dirty="0">
                <a:latin typeface="Adobe 楷体 Std R" pitchFamily="18" charset="-128"/>
                <a:ea typeface="Adobe 楷体 Std R" pitchFamily="18" charset="-128"/>
              </a:rPr>
              <a:t>講座後，趕緊到前方認識演講</a:t>
            </a:r>
            <a:r>
              <a:rPr lang="zh-TW" altLang="zh-TW" sz="3300" b="1" dirty="0" smtClean="0">
                <a:latin typeface="Adobe 楷体 Std R" pitchFamily="18" charset="-128"/>
                <a:ea typeface="Adobe 楷体 Std R" pitchFamily="18" charset="-128"/>
              </a:rPr>
              <a:t>者</a:t>
            </a:r>
            <a:endParaRPr lang="en-US" altLang="zh-TW" sz="33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393192" lvl="1" indent="0">
              <a:buNone/>
            </a:pPr>
            <a:endParaRPr lang="zh-TW" altLang="zh-TW" sz="3200" b="1" dirty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zh-TW" sz="3300" b="1" dirty="0">
                <a:latin typeface="Adobe 楷体 Std R" pitchFamily="18" charset="-128"/>
                <a:ea typeface="Adobe 楷体 Std R" pitchFamily="18" charset="-128"/>
              </a:rPr>
              <a:t>蒐集大夥的聯絡方式，廣發訊息</a:t>
            </a:r>
            <a:r>
              <a:rPr lang="zh-TW" altLang="zh-TW" sz="3300" b="1" dirty="0" smtClean="0">
                <a:latin typeface="Adobe 楷体 Std R" pitchFamily="18" charset="-128"/>
                <a:ea typeface="Adobe 楷体 Std R" pitchFamily="18" charset="-128"/>
              </a:rPr>
              <a:t>？</a:t>
            </a:r>
            <a:endParaRPr lang="zh-TW" altLang="zh-TW" sz="3300" b="1" dirty="0"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500" b="0" dirty="0" smtClean="0">
                <a:solidFill>
                  <a:srgbClr val="0070C0"/>
                </a:solidFill>
              </a:rPr>
              <a:t>一、打通您的人脈關係？</a:t>
            </a:r>
            <a:endParaRPr lang="zh-TW" altLang="en-US" sz="3500" b="0" dirty="0">
              <a:solidFill>
                <a:srgbClr val="0070C0"/>
              </a:solidFill>
            </a:endParaRPr>
          </a:p>
        </p:txBody>
      </p:sp>
      <p:pic>
        <p:nvPicPr>
          <p:cNvPr id="5123" name="Picture 3" descr="Z:\D---博識專用\0.美術區\03-雲端商務名片+商務夥伴\簡報用圖\businesscard_hand2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1867121" cy="138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2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Picture 2" descr="Z:\D---博識專用\0.美術區\03-雲端商務名片+商務夥伴\20220712-DM-雲端商務名片+六大做生意利器\ppt用\雲端商務名片DM-ppt用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7385"/>
            <a:ext cx="9389162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3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797784"/>
            <a:ext cx="531427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10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感謝聆聽</a:t>
            </a:r>
            <a:endParaRPr lang="zh-TW" altLang="en-US" sz="10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2834246" y="3861048"/>
            <a:ext cx="3465946" cy="1800200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0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高莉甄</a:t>
            </a:r>
            <a:endParaRPr lang="en-US" altLang="zh-TW" sz="3000" dirty="0" smtClean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https://posu.tw</a:t>
            </a:r>
          </a:p>
          <a:p>
            <a:pPr algn="ctr"/>
            <a:endParaRPr lang="en-US" altLang="zh-TW" sz="1100" u="sng" dirty="0" smtClean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博識高科技有限公司</a:t>
            </a:r>
            <a:endParaRPr lang="zh-TW" sz="24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5" name="Picture 3" descr="Z:\D---博識專用\0.美術區\03-雲端商務名片+商務夥伴\簡報用圖\greeting-g4e881b348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269508" cy="11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6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39552" y="1484784"/>
            <a:ext cx="8219256" cy="2592288"/>
          </a:xfrm>
        </p:spPr>
        <p:txBody>
          <a:bodyPr>
            <a:normAutofit lnSpcReduction="10000"/>
          </a:bodyPr>
          <a:lstStyle/>
          <a:p>
            <a:pPr marL="109728" lvl="1" indent="0">
              <a:spcBef>
                <a:spcPts val="400"/>
              </a:spcBef>
              <a:buSzPct val="68000"/>
              <a:buNone/>
            </a:pPr>
            <a:r>
              <a:rPr lang="zh-TW" altLang="zh-TW" sz="6500" b="1" dirty="0">
                <a:latin typeface="Adobe 楷体 Std R" pitchFamily="18" charset="-128"/>
                <a:ea typeface="Adobe 楷体 Std R" pitchFamily="18" charset="-128"/>
              </a:rPr>
              <a:t>尋找志同道合的</a:t>
            </a:r>
            <a:r>
              <a:rPr lang="zh-TW" altLang="zh-TW" sz="6500" b="1" dirty="0" smtClean="0">
                <a:latin typeface="Adobe 楷体 Std R" pitchFamily="18" charset="-128"/>
                <a:ea typeface="Adobe 楷体 Std R" pitchFamily="18" charset="-128"/>
              </a:rPr>
              <a:t>朋友</a:t>
            </a:r>
            <a:endParaRPr lang="en-US" altLang="zh-TW" sz="65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en-US" altLang="zh-TW" sz="3200" b="1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109728" lvl="1" indent="0">
              <a:spcBef>
                <a:spcPts val="400"/>
              </a:spcBef>
              <a:buSzPct val="68000"/>
              <a:buNone/>
            </a:pPr>
            <a:r>
              <a:rPr lang="zh-TW" altLang="zh-TW" sz="6500" b="1" dirty="0" smtClean="0">
                <a:latin typeface="Adobe 楷体 Std R" pitchFamily="18" charset="-128"/>
                <a:ea typeface="Adobe 楷体 Std R" pitchFamily="18" charset="-128"/>
              </a:rPr>
              <a:t>與</a:t>
            </a:r>
            <a:r>
              <a:rPr lang="zh-TW" altLang="zh-TW" sz="6500" b="1" dirty="0">
                <a:latin typeface="Adobe 楷体 Std R" pitchFamily="18" charset="-128"/>
                <a:ea typeface="Adobe 楷体 Std R" pitchFamily="18" charset="-128"/>
              </a:rPr>
              <a:t>商道相合才是</a:t>
            </a:r>
            <a:r>
              <a:rPr lang="zh-TW" altLang="zh-TW" sz="6500" b="1" dirty="0" smtClean="0">
                <a:latin typeface="Adobe 楷体 Std R" pitchFamily="18" charset="-128"/>
                <a:ea typeface="Adobe 楷体 Std R" pitchFamily="18" charset="-128"/>
              </a:rPr>
              <a:t>重點</a:t>
            </a:r>
            <a:endParaRPr lang="zh-TW" altLang="zh-TW" sz="6500" b="1" dirty="0">
              <a:latin typeface="Adobe 楷体 Std R" pitchFamily="18" charset="-128"/>
              <a:ea typeface="Adobe 楷体 Std R" pitchFamily="18" charset="-128"/>
            </a:endParaRPr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179512" y="4462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sz="3500" b="0" dirty="0">
                <a:solidFill>
                  <a:srgbClr val="0070C0"/>
                </a:solidFill>
              </a:rPr>
              <a:t>二、找出自己的獨特社交方法？</a:t>
            </a:r>
          </a:p>
        </p:txBody>
      </p:sp>
      <p:pic>
        <p:nvPicPr>
          <p:cNvPr id="7" name="Picture 2" descr="Z:\D---博識專用\0.美術區\03-雲端商務名片+商務夥伴\簡報用圖\istockphoto-1411173646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25" y="4173042"/>
            <a:ext cx="2598939" cy="173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1"/>
          <p:cNvSpPr>
            <a:spLocks noGrp="1"/>
          </p:cNvSpPr>
          <p:nvPr>
            <p:ph idx="1"/>
          </p:nvPr>
        </p:nvSpPr>
        <p:spPr>
          <a:xfrm>
            <a:off x="241176" y="1196752"/>
            <a:ext cx="8219256" cy="3600400"/>
          </a:xfrm>
        </p:spPr>
        <p:txBody>
          <a:bodyPr>
            <a:normAutofit lnSpcReduction="10000"/>
          </a:bodyPr>
          <a:lstStyle/>
          <a:p>
            <a:pPr marL="393192" lvl="1" indent="0">
              <a:buNone/>
            </a:pPr>
            <a:r>
              <a:rPr lang="zh-TW" altLang="zh-TW" sz="3800" dirty="0">
                <a:latin typeface="Adobe 楷体 Std R" pitchFamily="18" charset="-128"/>
                <a:ea typeface="Adobe 楷体 Std R" pitchFamily="18" charset="-128"/>
              </a:rPr>
              <a:t>我們有更多社交管道，即便不出門</a:t>
            </a:r>
            <a:r>
              <a:rPr lang="zh-TW" altLang="zh-TW" sz="3800" dirty="0" smtClean="0">
                <a:latin typeface="Adobe 楷体 Std R" pitchFamily="18" charset="-128"/>
                <a:ea typeface="Adobe 楷体 Std R" pitchFamily="18" charset="-128"/>
              </a:rPr>
              <a:t>，</a:t>
            </a:r>
            <a:endParaRPr lang="en-US" altLang="zh-TW" sz="3800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393192" lvl="1" indent="0">
              <a:buNone/>
            </a:pPr>
            <a:endParaRPr lang="en-US" altLang="zh-TW" sz="2000" dirty="0">
              <a:latin typeface="Adobe 楷体 Std R" pitchFamily="18" charset="-128"/>
              <a:ea typeface="Adobe 楷体 Std R" pitchFamily="18" charset="-128"/>
            </a:endParaRPr>
          </a:p>
          <a:p>
            <a:pPr marL="393192" lvl="1" indent="0">
              <a:buNone/>
            </a:pPr>
            <a:r>
              <a:rPr lang="zh-TW" altLang="zh-TW" sz="3800" dirty="0" smtClean="0">
                <a:latin typeface="Adobe 楷体 Std R" pitchFamily="18" charset="-128"/>
                <a:ea typeface="Adobe 楷体 Std R" pitchFamily="18" charset="-128"/>
              </a:rPr>
              <a:t>善</a:t>
            </a:r>
            <a:r>
              <a:rPr lang="zh-TW" altLang="zh-TW" sz="3800" dirty="0">
                <a:latin typeface="Adobe 楷体 Std R" pitchFamily="18" charset="-128"/>
                <a:ea typeface="Adobe 楷体 Std R" pitchFamily="18" charset="-128"/>
              </a:rPr>
              <a:t>用科技</a:t>
            </a:r>
            <a:r>
              <a:rPr lang="en-US" altLang="zh-TW" sz="3800" dirty="0">
                <a:latin typeface="Adobe 楷体 Std R" pitchFamily="18" charset="-128"/>
                <a:ea typeface="Adobe 楷体 Std R" pitchFamily="18" charset="-128"/>
              </a:rPr>
              <a:t>(FB</a:t>
            </a:r>
            <a:r>
              <a:rPr lang="zh-TW" altLang="zh-TW" sz="3800" dirty="0">
                <a:latin typeface="Adobe 楷体 Std R" pitchFamily="18" charset="-128"/>
                <a:ea typeface="Adobe 楷体 Std R" pitchFamily="18" charset="-128"/>
              </a:rPr>
              <a:t>、</a:t>
            </a:r>
            <a:r>
              <a:rPr lang="en-US" altLang="zh-TW" sz="3800" dirty="0">
                <a:latin typeface="Adobe 楷体 Std R" pitchFamily="18" charset="-128"/>
                <a:ea typeface="Adobe 楷体 Std R" pitchFamily="18" charset="-128"/>
              </a:rPr>
              <a:t>IG</a:t>
            </a:r>
            <a:r>
              <a:rPr lang="zh-TW" altLang="zh-TW" sz="3800" dirty="0">
                <a:latin typeface="Adobe 楷体 Std R" pitchFamily="18" charset="-128"/>
                <a:ea typeface="Adobe 楷体 Std R" pitchFamily="18" charset="-128"/>
              </a:rPr>
              <a:t>、</a:t>
            </a:r>
            <a:r>
              <a:rPr lang="en-US" altLang="zh-TW" sz="3800" dirty="0">
                <a:latin typeface="Adobe 楷体 Std R" pitchFamily="18" charset="-128"/>
                <a:ea typeface="Adobe 楷体 Std R" pitchFamily="18" charset="-128"/>
              </a:rPr>
              <a:t>LINE…</a:t>
            </a:r>
            <a:r>
              <a:rPr lang="zh-TW" altLang="zh-TW" sz="3800" dirty="0">
                <a:latin typeface="Adobe 楷体 Std R" pitchFamily="18" charset="-128"/>
                <a:ea typeface="Adobe 楷体 Std R" pitchFamily="18" charset="-128"/>
              </a:rPr>
              <a:t>等</a:t>
            </a:r>
            <a:r>
              <a:rPr lang="en-US" altLang="zh-TW" sz="3800" dirty="0">
                <a:latin typeface="Adobe 楷体 Std R" pitchFamily="18" charset="-128"/>
                <a:ea typeface="Adobe 楷体 Std R" pitchFamily="18" charset="-128"/>
              </a:rPr>
              <a:t>) </a:t>
            </a:r>
            <a:r>
              <a:rPr lang="zh-TW" altLang="zh-TW" sz="3800" dirty="0" smtClean="0">
                <a:latin typeface="Adobe 楷体 Std R" pitchFamily="18" charset="-128"/>
                <a:ea typeface="Adobe 楷体 Std R" pitchFamily="18" charset="-128"/>
              </a:rPr>
              <a:t>還是</a:t>
            </a:r>
            <a:endParaRPr lang="en-US" altLang="zh-TW" sz="3800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393192" lvl="1" indent="0">
              <a:buNone/>
            </a:pPr>
            <a:endParaRPr lang="en-US" altLang="zh-TW" sz="2000" dirty="0">
              <a:latin typeface="Adobe 楷体 Std R" pitchFamily="18" charset="-128"/>
              <a:ea typeface="Adobe 楷体 Std R" pitchFamily="18" charset="-128"/>
            </a:endParaRPr>
          </a:p>
          <a:p>
            <a:pPr marL="393192" lvl="1" indent="0">
              <a:buNone/>
            </a:pPr>
            <a:r>
              <a:rPr lang="zh-TW" altLang="zh-TW" sz="3800" dirty="0" smtClean="0">
                <a:latin typeface="Adobe 楷体 Std R" pitchFamily="18" charset="-128"/>
                <a:ea typeface="Adobe 楷体 Std R" pitchFamily="18" charset="-128"/>
              </a:rPr>
              <a:t>能</a:t>
            </a:r>
            <a:r>
              <a:rPr lang="zh-TW" altLang="zh-TW" sz="3800" dirty="0">
                <a:latin typeface="Adobe 楷体 Std R" pitchFamily="18" charset="-128"/>
                <a:ea typeface="Adobe 楷体 Std R" pitchFamily="18" charset="-128"/>
              </a:rPr>
              <a:t>跟他人或社群虛擬空中互動，</a:t>
            </a:r>
            <a:r>
              <a:rPr lang="zh-TW" altLang="zh-TW" sz="3800" dirty="0" smtClean="0">
                <a:latin typeface="Adobe 楷体 Std R" pitchFamily="18" charset="-128"/>
                <a:ea typeface="Adobe 楷体 Std R" pitchFamily="18" charset="-128"/>
              </a:rPr>
              <a:t>而</a:t>
            </a:r>
            <a:endParaRPr lang="en-US" altLang="zh-TW" sz="3800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393192" lvl="1" indent="0">
              <a:buNone/>
            </a:pPr>
            <a:endParaRPr lang="en-US" altLang="zh-TW" sz="2000" dirty="0">
              <a:latin typeface="Adobe 楷体 Std R" pitchFamily="18" charset="-128"/>
              <a:ea typeface="Adobe 楷体 Std R" pitchFamily="18" charset="-128"/>
            </a:endParaRPr>
          </a:p>
          <a:p>
            <a:pPr marL="393192" lvl="1" indent="0">
              <a:buNone/>
            </a:pPr>
            <a:r>
              <a:rPr lang="zh-TW" altLang="zh-TW" sz="3800" dirty="0" smtClean="0">
                <a:latin typeface="Adobe 楷体 Std R" pitchFamily="18" charset="-128"/>
                <a:ea typeface="Adobe 楷体 Std R" pitchFamily="18" charset="-128"/>
              </a:rPr>
              <a:t>現今</a:t>
            </a:r>
            <a:r>
              <a:rPr lang="zh-TW" altLang="zh-TW" sz="3800" dirty="0">
                <a:latin typeface="Adobe 楷体 Std R" pitchFamily="18" charset="-128"/>
                <a:ea typeface="Adobe 楷体 Std R" pitchFamily="18" charset="-128"/>
              </a:rPr>
              <a:t>這些科技已經變成</a:t>
            </a:r>
            <a:r>
              <a:rPr lang="zh-TW" altLang="zh-TW" sz="5400" b="1" dirty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主舞台</a:t>
            </a:r>
            <a:r>
              <a:rPr lang="zh-TW" altLang="zh-TW" sz="3800" dirty="0">
                <a:latin typeface="Adobe 楷体 Std R" pitchFamily="18" charset="-128"/>
                <a:ea typeface="Adobe 楷体 Std R" pitchFamily="18" charset="-128"/>
              </a:rPr>
              <a:t>了。</a:t>
            </a:r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179512" y="4462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sz="3500" b="0" dirty="0">
                <a:solidFill>
                  <a:srgbClr val="0070C0"/>
                </a:solidFill>
              </a:rPr>
              <a:t>三、</a:t>
            </a:r>
            <a:r>
              <a:rPr lang="en-US" altLang="zh-TW" sz="3500" b="0" dirty="0">
                <a:solidFill>
                  <a:srgbClr val="0070C0"/>
                </a:solidFill>
              </a:rPr>
              <a:t>5G</a:t>
            </a:r>
            <a:r>
              <a:rPr lang="zh-TW" altLang="en-US" sz="3500" b="0" dirty="0">
                <a:solidFill>
                  <a:srgbClr val="0070C0"/>
                </a:solidFill>
              </a:rPr>
              <a:t>現代社會中又如何進行社交？</a:t>
            </a:r>
          </a:p>
        </p:txBody>
      </p:sp>
      <p:pic>
        <p:nvPicPr>
          <p:cNvPr id="7170" name="Picture 2" descr="Z:\D---博識專用\0.美術區\03-雲端商務名片+商務夥伴\簡報用圖\istockphoto-1223365194-612x612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44619"/>
            <a:ext cx="2736304" cy="15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1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 txBox="1">
            <a:spLocks/>
          </p:cNvSpPr>
          <p:nvPr/>
        </p:nvSpPr>
        <p:spPr>
          <a:xfrm>
            <a:off x="179512" y="4462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zh-TW" altLang="en-US" sz="3500" b="0" dirty="0" smtClean="0">
                <a:solidFill>
                  <a:srgbClr val="0070C0"/>
                </a:solidFill>
              </a:rPr>
              <a:t>四、「人脈」本質？</a:t>
            </a:r>
            <a:endParaRPr lang="zh-TW" altLang="zh-TW" sz="3600" b="0" dirty="0">
              <a:effectLst/>
            </a:endParaRPr>
          </a:p>
        </p:txBody>
      </p:sp>
      <p:sp>
        <p:nvSpPr>
          <p:cNvPr id="5" name="內容版面配置區 1"/>
          <p:cNvSpPr>
            <a:spLocks noGrp="1"/>
          </p:cNvSpPr>
          <p:nvPr>
            <p:ph idx="1"/>
          </p:nvPr>
        </p:nvSpPr>
        <p:spPr>
          <a:xfrm>
            <a:off x="179512" y="2132856"/>
            <a:ext cx="9073008" cy="122413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zh-TW" altLang="en-US" sz="6500" b="1" dirty="0" smtClean="0">
                <a:latin typeface="Adobe 楷体 Std R" pitchFamily="18" charset="-128"/>
                <a:ea typeface="Adobe 楷体 Std R" pitchFamily="18" charset="-128"/>
              </a:rPr>
              <a:t>如何交朋友、建立關係</a:t>
            </a:r>
            <a:endParaRPr lang="zh-TW" altLang="en-US" sz="6500" b="1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8196" name="Picture 4" descr="Z:\D---博識專用\0.美術區\03-雲端商務名片+商務夥伴\簡報用圖\party-1458869__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33156"/>
            <a:ext cx="3096344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8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4323935"/>
          </a:xfrm>
        </p:spPr>
        <p:txBody>
          <a:bodyPr>
            <a:normAutofit/>
          </a:bodyPr>
          <a:lstStyle/>
          <a:p>
            <a:pPr lvl="1"/>
            <a:r>
              <a:rPr lang="zh-TW" altLang="zh-TW" sz="4800" b="1" dirty="0">
                <a:latin typeface="Adobe 楷体 Std R" pitchFamily="18" charset="-128"/>
                <a:ea typeface="Adobe 楷体 Std R" pitchFamily="18" charset="-128"/>
              </a:rPr>
              <a:t>利他利人、共享共利</a:t>
            </a:r>
          </a:p>
          <a:p>
            <a:pPr lvl="2"/>
            <a:r>
              <a:rPr lang="zh-TW" altLang="zh-TW" sz="3200" dirty="0">
                <a:latin typeface="Adobe 楷体 Std R" pitchFamily="18" charset="-128"/>
                <a:ea typeface="Adobe 楷体 Std R" pitchFamily="18" charset="-128"/>
              </a:rPr>
              <a:t>轉介需求是必要的</a:t>
            </a:r>
            <a:r>
              <a:rPr lang="zh-TW" altLang="zh-TW" sz="3200" dirty="0" smtClean="0">
                <a:latin typeface="Adobe 楷体 Std R" pitchFamily="18" charset="-128"/>
                <a:ea typeface="Adobe 楷体 Std R" pitchFamily="18" charset="-128"/>
              </a:rPr>
              <a:t>。</a:t>
            </a:r>
            <a:endParaRPr lang="en-US" altLang="zh-TW" sz="3200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630936" lvl="2" indent="0">
              <a:buNone/>
            </a:pPr>
            <a:endParaRPr lang="zh-TW" altLang="zh-TW" sz="2000" dirty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zh-TW" sz="4800" b="1" dirty="0">
                <a:latin typeface="Adobe 楷体 Std R" pitchFamily="18" charset="-128"/>
                <a:ea typeface="Adobe 楷体 Std R" pitchFamily="18" charset="-128"/>
              </a:rPr>
              <a:t>溫度</a:t>
            </a:r>
          </a:p>
          <a:p>
            <a:pPr lvl="2"/>
            <a:r>
              <a:rPr lang="zh-TW" altLang="zh-TW" sz="3200" dirty="0">
                <a:latin typeface="Adobe 楷体 Std R" pitchFamily="18" charset="-128"/>
                <a:ea typeface="Adobe 楷体 Std R" pitchFamily="18" charset="-128"/>
              </a:rPr>
              <a:t>利他最大化與細膩化產生溫度感</a:t>
            </a:r>
            <a:r>
              <a:rPr lang="zh-TW" altLang="zh-TW" sz="3200" dirty="0" smtClean="0">
                <a:latin typeface="Adobe 楷体 Std R" pitchFamily="18" charset="-128"/>
                <a:ea typeface="Adobe 楷体 Std R" pitchFamily="18" charset="-128"/>
              </a:rPr>
              <a:t>，社交</a:t>
            </a:r>
            <a:r>
              <a:rPr lang="zh-TW" altLang="zh-TW" sz="3200" dirty="0">
                <a:latin typeface="Adobe 楷体 Std R" pitchFamily="18" charset="-128"/>
                <a:ea typeface="Adobe 楷体 Std R" pitchFamily="18" charset="-128"/>
              </a:rPr>
              <a:t>關係會更緊密</a:t>
            </a:r>
            <a:r>
              <a:rPr lang="zh-TW" altLang="zh-TW" sz="3200" dirty="0" smtClean="0">
                <a:latin typeface="Adobe 楷体 Std R" pitchFamily="18" charset="-128"/>
                <a:ea typeface="Adobe 楷体 Std R" pitchFamily="18" charset="-128"/>
              </a:rPr>
              <a:t>。</a:t>
            </a:r>
            <a:endParaRPr lang="en-US" altLang="zh-TW" sz="3200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109728" indent="0">
              <a:buNone/>
            </a:pPr>
            <a:endParaRPr lang="zh-TW" altLang="en-US" sz="3000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179512" y="4462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zh-TW" altLang="en-US" sz="3500" b="0" dirty="0">
                <a:solidFill>
                  <a:srgbClr val="0070C0"/>
                </a:solidFill>
              </a:rPr>
              <a:t>五</a:t>
            </a:r>
            <a:r>
              <a:rPr lang="zh-TW" altLang="en-US" sz="3500" b="0" dirty="0" smtClean="0">
                <a:solidFill>
                  <a:srgbClr val="0070C0"/>
                </a:solidFill>
              </a:rPr>
              <a:t>、深度人脈</a:t>
            </a:r>
            <a:endParaRPr lang="zh-TW" altLang="zh-TW" sz="3600" b="0" dirty="0">
              <a:effectLst/>
            </a:endParaRPr>
          </a:p>
        </p:txBody>
      </p:sp>
      <p:pic>
        <p:nvPicPr>
          <p:cNvPr id="8" name="Picture 2" descr="Z:\D---博識專用\0.美術區\03-雲端商務名片+商務夥伴\簡報用圖\network_people_conne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937" y="4471025"/>
            <a:ext cx="2496519" cy="176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-252536" y="908720"/>
            <a:ext cx="9073008" cy="4525963"/>
          </a:xfrm>
        </p:spPr>
        <p:txBody>
          <a:bodyPr>
            <a:normAutofit/>
          </a:bodyPr>
          <a:lstStyle/>
          <a:p>
            <a:pPr marL="630936" lvl="2" indent="0">
              <a:buNone/>
            </a:pPr>
            <a:endParaRPr lang="zh-TW" altLang="zh-TW" sz="2400" dirty="0"/>
          </a:p>
          <a:p>
            <a:pPr lvl="1"/>
            <a:r>
              <a:rPr lang="zh-TW" altLang="zh-TW" sz="3600" dirty="0">
                <a:latin typeface="Adobe 楷体 Std R" pitchFamily="18" charset="-128"/>
                <a:ea typeface="Adobe 楷体 Std R" pitchFamily="18" charset="-128"/>
              </a:rPr>
              <a:t>秀出您的品質與</a:t>
            </a:r>
            <a:r>
              <a:rPr lang="zh-TW" altLang="zh-TW" sz="3600" dirty="0" smtClean="0">
                <a:latin typeface="Adobe 楷体 Std R" pitchFamily="18" charset="-128"/>
                <a:ea typeface="Adobe 楷体 Std R" pitchFamily="18" charset="-128"/>
              </a:rPr>
              <a:t>專業，</a:t>
            </a:r>
            <a:r>
              <a:rPr lang="zh-TW" altLang="zh-TW" sz="4000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創造</a:t>
            </a:r>
            <a:r>
              <a:rPr lang="zh-TW" altLang="zh-TW" sz="4000" dirty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利用的</a:t>
            </a:r>
            <a:r>
              <a:rPr lang="zh-TW" altLang="zh-TW" sz="4000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價值</a:t>
            </a:r>
            <a:endParaRPr lang="en-US" altLang="zh-TW" sz="4000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393192" lvl="1" indent="0">
              <a:buNone/>
            </a:pPr>
            <a:endParaRPr lang="zh-TW" altLang="zh-TW" sz="2700" dirty="0">
              <a:latin typeface="Adobe 楷体 Std R" pitchFamily="18" charset="-128"/>
              <a:ea typeface="Adobe 楷体 Std R" pitchFamily="18" charset="-128"/>
            </a:endParaRPr>
          </a:p>
          <a:p>
            <a:pPr lvl="1"/>
            <a:r>
              <a:rPr lang="zh-TW" altLang="zh-TW" sz="4000" dirty="0">
                <a:latin typeface="Adobe 楷体 Std R" pitchFamily="18" charset="-128"/>
                <a:ea typeface="Adobe 楷体 Std R" pitchFamily="18" charset="-128"/>
              </a:rPr>
              <a:t>建立人脈，一定要參加聚會</a:t>
            </a:r>
            <a:r>
              <a:rPr lang="zh-TW" altLang="zh-TW" sz="4000" dirty="0" smtClean="0">
                <a:latin typeface="Adobe 楷体 Std R" pitchFamily="18" charset="-128"/>
                <a:ea typeface="Adobe 楷体 Std R" pitchFamily="18" charset="-128"/>
              </a:rPr>
              <a:t>嗎</a:t>
            </a:r>
            <a:r>
              <a:rPr lang="zh-TW" altLang="en-US" sz="4000" dirty="0" smtClean="0">
                <a:latin typeface="Adobe 楷体 Std R" pitchFamily="18" charset="-128"/>
                <a:ea typeface="Adobe 楷体 Std R" pitchFamily="18" charset="-128"/>
              </a:rPr>
              <a:t> </a:t>
            </a:r>
            <a:r>
              <a:rPr lang="en-US" altLang="zh-TW" sz="4000" dirty="0" smtClean="0">
                <a:latin typeface="Adobe 楷体 Std R" pitchFamily="18" charset="-128"/>
                <a:ea typeface="Adobe 楷体 Std R" pitchFamily="18" charset="-128"/>
              </a:rPr>
              <a:t>?</a:t>
            </a:r>
            <a:endParaRPr lang="zh-TW" altLang="zh-TW" sz="4000" dirty="0">
              <a:latin typeface="Adobe 楷体 Std R" pitchFamily="18" charset="-128"/>
              <a:ea typeface="Adobe 楷体 Std R" pitchFamily="18" charset="-128"/>
            </a:endParaRPr>
          </a:p>
          <a:p>
            <a:pPr lvl="2"/>
            <a:r>
              <a:rPr lang="zh-TW" altLang="zh-TW" sz="3000" dirty="0">
                <a:latin typeface="Adobe 楷体 Std R" pitchFamily="18" charset="-128"/>
                <a:ea typeface="Adobe 楷体 Std R" pitchFamily="18" charset="-128"/>
              </a:rPr>
              <a:t>鼓勵你參加</a:t>
            </a:r>
            <a:r>
              <a:rPr lang="zh-TW" altLang="zh-TW" sz="3000" dirty="0" smtClean="0">
                <a:latin typeface="Adobe 楷体 Std R" pitchFamily="18" charset="-128"/>
                <a:ea typeface="Adobe 楷体 Std R" pitchFamily="18" charset="-128"/>
              </a:rPr>
              <a:t>，</a:t>
            </a:r>
            <a:r>
              <a:rPr lang="zh-TW" altLang="en-US" sz="3000" dirty="0" smtClean="0">
                <a:latin typeface="Adobe 楷体 Std R" pitchFamily="18" charset="-128"/>
                <a:ea typeface="Adobe 楷体 Std R" pitchFamily="18" charset="-128"/>
              </a:rPr>
              <a:t>面對面</a:t>
            </a:r>
            <a:r>
              <a:rPr lang="zh-TW" altLang="zh-TW" sz="3000" dirty="0" smtClean="0">
                <a:latin typeface="Adobe 楷体 Std R" pitchFamily="18" charset="-128"/>
                <a:ea typeface="Adobe 楷体 Std R" pitchFamily="18" charset="-128"/>
              </a:rPr>
              <a:t>見面</a:t>
            </a:r>
            <a:r>
              <a:rPr lang="zh-TW" altLang="zh-TW" sz="3000" dirty="0">
                <a:latin typeface="Adobe 楷体 Std R" pitchFamily="18" charset="-128"/>
                <a:ea typeface="Adobe 楷体 Std R" pitchFamily="18" charset="-128"/>
              </a:rPr>
              <a:t>就</a:t>
            </a:r>
            <a:r>
              <a:rPr lang="zh-TW" altLang="zh-TW" sz="3000" dirty="0" smtClean="0">
                <a:latin typeface="Adobe 楷体 Std R" pitchFamily="18" charset="-128"/>
                <a:ea typeface="Adobe 楷体 Std R" pitchFamily="18" charset="-128"/>
              </a:rPr>
              <a:t>已三分</a:t>
            </a:r>
            <a:r>
              <a:rPr lang="zh-TW" altLang="zh-TW" sz="3000" dirty="0">
                <a:latin typeface="Adobe 楷体 Std R" pitchFamily="18" charset="-128"/>
                <a:ea typeface="Adobe 楷体 Std R" pitchFamily="18" charset="-128"/>
              </a:rPr>
              <a:t>情了，同時跟許多人</a:t>
            </a:r>
            <a:r>
              <a:rPr lang="zh-TW" altLang="zh-TW" sz="3000" dirty="0" smtClean="0">
                <a:latin typeface="Adobe 楷体 Std R" pitchFamily="18" charset="-128"/>
                <a:ea typeface="Adobe 楷体 Std R" pitchFamily="18" charset="-128"/>
              </a:rPr>
              <a:t>碰面更有</a:t>
            </a:r>
            <a:r>
              <a:rPr lang="zh-TW" altLang="zh-TW" sz="3000" dirty="0">
                <a:latin typeface="Adobe 楷体 Std R" pitchFamily="18" charset="-128"/>
                <a:ea typeface="Adobe 楷体 Std R" pitchFamily="18" charset="-128"/>
              </a:rPr>
              <a:t>可能找到與你談得來、能相互連結的人，商業社交活動，早點到會場大家都在找聊天對象與機會。</a:t>
            </a:r>
          </a:p>
          <a:p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179512" y="4462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zh-TW" altLang="en-US" sz="3500" b="0" dirty="0">
                <a:solidFill>
                  <a:srgbClr val="0070C0"/>
                </a:solidFill>
              </a:rPr>
              <a:t>五</a:t>
            </a:r>
            <a:r>
              <a:rPr lang="zh-TW" altLang="en-US" sz="3500" b="0" dirty="0" smtClean="0">
                <a:solidFill>
                  <a:srgbClr val="0070C0"/>
                </a:solidFill>
              </a:rPr>
              <a:t>、深度人脈</a:t>
            </a:r>
            <a:endParaRPr lang="zh-TW" altLang="zh-TW" sz="3600" b="0" dirty="0">
              <a:effectLst/>
            </a:endParaRPr>
          </a:p>
        </p:txBody>
      </p:sp>
      <p:pic>
        <p:nvPicPr>
          <p:cNvPr id="7" name="Picture 2" descr="Z:\D---博識專用\0.美術區\03-雲端商務名片+商務夥伴\簡報用圖\friends-4187953_960_720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3136"/>
            <a:ext cx="300296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1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 txBox="1">
            <a:spLocks/>
          </p:cNvSpPr>
          <p:nvPr/>
        </p:nvSpPr>
        <p:spPr>
          <a:xfrm>
            <a:off x="179512" y="44624"/>
            <a:ext cx="8964488" cy="41044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endParaRPr lang="en-US" altLang="zh-TW" sz="4000" dirty="0" smtClean="0">
              <a:solidFill>
                <a:srgbClr val="0070C0"/>
              </a:solidFill>
            </a:endParaRPr>
          </a:p>
          <a:p>
            <a:pPr lvl="0"/>
            <a:r>
              <a:rPr lang="zh-TW" altLang="en-US" sz="6000" dirty="0" smtClean="0">
                <a:solidFill>
                  <a:srgbClr val="0070C0"/>
                </a:solidFill>
                <a:latin typeface="Adobe 楷体 Std R" pitchFamily="18" charset="-128"/>
                <a:ea typeface="Adobe 楷体 Std R" pitchFamily="18" charset="-128"/>
              </a:rPr>
              <a:t>虛擬空中互動已是主舞台</a:t>
            </a:r>
            <a:endParaRPr lang="en-US" altLang="zh-TW" sz="6000" dirty="0">
              <a:solidFill>
                <a:srgbClr val="0070C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lvl="0"/>
            <a:endParaRPr lang="en-US" altLang="zh-TW" sz="6000" dirty="0" smtClean="0">
              <a:solidFill>
                <a:srgbClr val="0070C0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lvl="0"/>
            <a:r>
              <a:rPr lang="zh-TW" altLang="en-US" sz="6000" dirty="0" smtClean="0">
                <a:solidFill>
                  <a:srgbClr val="0070C0"/>
                </a:solidFill>
                <a:latin typeface="Adobe 楷体 Std R" pitchFamily="18" charset="-128"/>
                <a:ea typeface="Adobe 楷体 Std R" pitchFamily="18" charset="-128"/>
              </a:rPr>
              <a:t>何不花最多心力在此呢？</a:t>
            </a:r>
            <a:endParaRPr lang="zh-TW" altLang="zh-TW" sz="6000" dirty="0">
              <a:effectLst/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11267" name="Picture 3" descr="Z:\D---博識專用\0.美術區\03-雲端商務名片+商務夥伴\簡報用圖\mental-health-3350778__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66" y="4330030"/>
            <a:ext cx="1603166" cy="183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D---博識專用\0.美術區\03-雲端商務名片+商務夥伴\20230301-商務夥伴 x 作伙探免歹勢\商務夥伴 x 作伙探免歹勢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0" y="6411360"/>
            <a:ext cx="3008680" cy="3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4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935</TotalTime>
  <Words>670</Words>
  <Application>Microsoft Office PowerPoint</Application>
  <PresentationFormat>如螢幕大小 (4:3)</PresentationFormat>
  <Paragraphs>141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8" baseType="lpstr">
      <vt:lpstr>Adobe 楷体 Std R</vt:lpstr>
      <vt:lpstr>微軟正黑體</vt:lpstr>
      <vt:lpstr>Lucida Sans Unicode</vt:lpstr>
      <vt:lpstr>Verdana</vt:lpstr>
      <vt:lpstr>Wingdings 2</vt:lpstr>
      <vt:lpstr>Wingdings 3</vt:lpstr>
      <vt:lpstr>匯合</vt:lpstr>
      <vt:lpstr>PowerPoint 簡報</vt:lpstr>
      <vt:lpstr>PowerPoint 簡報</vt:lpstr>
      <vt:lpstr>一、打通您的人脈關係？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七、拓人脈、做生意</vt:lpstr>
      <vt:lpstr>八、拓人脈、做生意</vt:lpstr>
      <vt:lpstr>線上線下結合．作生意6大方針</vt:lpstr>
      <vt:lpstr>PowerPoint 簡報</vt:lpstr>
      <vt:lpstr>A.初次認識你</vt:lpstr>
      <vt:lpstr>A.初次認識你</vt:lpstr>
      <vt:lpstr>B.我了解你、我信任你</vt:lpstr>
      <vt:lpstr>C.您家公司？</vt:lpstr>
      <vt:lpstr>D.您家的商品我OK</vt:lpstr>
      <vt:lpstr>E.成交</vt:lpstr>
      <vt:lpstr>F.持續回購</vt:lpstr>
      <vt:lpstr>G.轉介紹</vt:lpstr>
      <vt:lpstr>PowerPoint 簡報</vt:lpstr>
      <vt:lpstr>PowerPoint 簡報</vt:lpstr>
      <vt:lpstr>G.轉介紹</vt:lpstr>
      <vt:lpstr>G.轉介紹</vt:lpstr>
      <vt:lpstr>G.轉介紹</vt:lpstr>
      <vt:lpstr>九、拓人脈、做生意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joe</dc:creator>
  <cp:lastModifiedBy>user</cp:lastModifiedBy>
  <cp:revision>83</cp:revision>
  <dcterms:created xsi:type="dcterms:W3CDTF">2022-08-18T03:58:14Z</dcterms:created>
  <dcterms:modified xsi:type="dcterms:W3CDTF">2024-04-03T07:33:36Z</dcterms:modified>
</cp:coreProperties>
</file>