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6" r:id="rId3"/>
    <p:sldId id="257" r:id="rId4"/>
    <p:sldId id="263" r:id="rId5"/>
    <p:sldId id="264" r:id="rId6"/>
    <p:sldId id="258" r:id="rId7"/>
    <p:sldId id="261" r:id="rId8"/>
    <p:sldId id="259" r:id="rId9"/>
    <p:sldId id="260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5"/>
    <p:restoredTop sz="94719"/>
  </p:normalViewPr>
  <p:slideViewPr>
    <p:cSldViewPr snapToGrid="0">
      <p:cViewPr>
        <p:scale>
          <a:sx n="132" d="100"/>
          <a:sy n="132" d="100"/>
        </p:scale>
        <p:origin x="29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60E823-9DDE-6B7B-EDBF-EF1C30796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9E1BCE9-B193-96E3-9F5B-04705EE45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DEF07E3-7AD5-D8CB-BB0D-7D4B470F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C6C3-6E9C-844B-A2CE-01DF73C1A642}" type="datetimeFigureOut">
              <a:rPr kumimoji="1" lang="zh-TW" altLang="en-US" smtClean="0"/>
              <a:t>2023/9/18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51522C7-8039-C0F5-1D5C-52D1DC19B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45F56BB-676F-6B31-FD27-06294E4C0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1E50-A764-EE45-A9CE-C40F3B37C0C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8916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F5B1E3-583D-1ED7-494D-778700F90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A1B6993-25AF-68CE-85E9-A70045D086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B846AD4-CF59-BD23-383D-B25A4A2BB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C6C3-6E9C-844B-A2CE-01DF73C1A642}" type="datetimeFigureOut">
              <a:rPr kumimoji="1" lang="zh-TW" altLang="en-US" smtClean="0"/>
              <a:t>2023/9/18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1EF64A2-7CEC-EFBC-FF48-5E3702C58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0BCC3DC-6E6D-0C6F-D84B-7DB1CFBAC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1E50-A764-EE45-A9CE-C40F3B37C0C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5357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61C78E2-0203-5555-BC8B-3C33440A7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C452FB3-E42D-7029-A2BC-3AA9866FE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2EDFEAE-BD2F-046A-EAF0-D88AB1A3C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C6C3-6E9C-844B-A2CE-01DF73C1A642}" type="datetimeFigureOut">
              <a:rPr kumimoji="1" lang="zh-TW" altLang="en-US" smtClean="0"/>
              <a:t>2023/9/18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2F56AD4-FDB7-75DD-21FB-602BECB5F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184897A-0AED-9E00-3E68-CBBEF45D2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1E50-A764-EE45-A9CE-C40F3B37C0C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156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7D1424-FD5F-353D-4BC0-E44CC1358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B6777B0-9F81-57FB-CD4A-D0A8585FC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3AAF37B-C3EC-0F2A-E788-FC4866AF1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C6C3-6E9C-844B-A2CE-01DF73C1A642}" type="datetimeFigureOut">
              <a:rPr kumimoji="1" lang="zh-TW" altLang="en-US" smtClean="0"/>
              <a:t>2023/9/18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CE80A1D-C276-DA08-74E7-D3460AC9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DD83C9B-12AD-B6B7-C887-AEF1BD875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1E50-A764-EE45-A9CE-C40F3B37C0C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3330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0205BF-9682-6C40-9F18-172892BA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BE8B6DC-FA39-2B58-7C69-3649F483C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86096FD-510A-9AC3-439E-6F688D674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C6C3-6E9C-844B-A2CE-01DF73C1A642}" type="datetimeFigureOut">
              <a:rPr kumimoji="1" lang="zh-TW" altLang="en-US" smtClean="0"/>
              <a:t>2023/9/18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F17C4A0-B673-5E1C-9F35-7DCC8EEC7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60083EB-CDF2-58E7-F326-6F70C86DF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1E50-A764-EE45-A9CE-C40F3B37C0C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9014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51D5CD-D359-57AB-5DE8-4356421E6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86E825-566D-FF71-1000-7A775EBCC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73DCBF1-D849-79F6-42B9-BC2C85175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CEED9F0-EAF0-8F94-92E3-08F59FF70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C6C3-6E9C-844B-A2CE-01DF73C1A642}" type="datetimeFigureOut">
              <a:rPr kumimoji="1" lang="zh-TW" altLang="en-US" smtClean="0"/>
              <a:t>2023/9/18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6772D31-1965-93BB-3EDF-D315DD000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BF85BF0-B76F-E209-4D94-44C5C0149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1E50-A764-EE45-A9CE-C40F3B37C0C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4481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6CC991-AD9C-FB67-12E7-AFE6C6F89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5922544-0255-C65C-AC6F-829E3EECA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C8714D5-5577-EB4B-0D01-971E3423D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628CBBF-5D89-4E6B-51C6-EDF699788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313A9DA-3670-5457-2049-0D2923DB6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1DCEEF4-43DC-F9EB-E8E0-6DA962A95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C6C3-6E9C-844B-A2CE-01DF73C1A642}" type="datetimeFigureOut">
              <a:rPr kumimoji="1" lang="zh-TW" altLang="en-US" smtClean="0"/>
              <a:t>2023/9/18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3BA831B-1AF6-23A3-E225-F5DB6D2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8282D7F-1DCB-FABA-638D-74BAD1E66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1E50-A764-EE45-A9CE-C40F3B37C0C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78931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DBE538-3D1C-CBA4-F45E-E7D016CEB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315"/>
          </a:xfrm>
        </p:spPr>
        <p:txBody>
          <a:bodyPr>
            <a:normAutofit/>
          </a:bodyPr>
          <a:lstStyle>
            <a:lvl1pPr>
              <a:defRPr sz="3200">
                <a:latin typeface="Hiragino Sans GB W3" panose="020B0300000000000000" pitchFamily="34" charset="-128"/>
                <a:ea typeface="Hiragino Sans GB W3" panose="020B0300000000000000" pitchFamily="34" charset="-128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B149A73-ADB2-50EA-3850-712171A2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C6C3-6E9C-844B-A2CE-01DF73C1A642}" type="datetimeFigureOut">
              <a:rPr kumimoji="1" lang="zh-TW" altLang="en-US" smtClean="0"/>
              <a:t>2023/9/18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43C21DE-FC6F-62D0-F140-9E1F3AACB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117EBC6-A04B-F09A-1024-710C2673D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1E50-A764-EE45-A9CE-C40F3B37C0C1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31C9A80C-1AF4-8883-E99F-3220F1E15B61}"/>
              </a:ext>
            </a:extLst>
          </p:cNvPr>
          <p:cNvCxnSpPr/>
          <p:nvPr userDrawn="1"/>
        </p:nvCxnSpPr>
        <p:spPr>
          <a:xfrm>
            <a:off x="294640" y="1280160"/>
            <a:ext cx="11714480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38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3A97E39-4070-D2C1-541C-C9C0154F7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C6C3-6E9C-844B-A2CE-01DF73C1A642}" type="datetimeFigureOut">
              <a:rPr kumimoji="1" lang="zh-TW" altLang="en-US" smtClean="0"/>
              <a:t>2023/9/18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A55C707-9092-ECE9-8B81-A3711CE80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16A81E5-6D5F-7B65-F3E9-A661AE2C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1E50-A764-EE45-A9CE-C40F3B37C0C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6232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12F49E-25D5-0356-29D7-FF47F79A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88F429-F27F-1310-7ABE-FACA2DEDC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E2052F5-1C68-1523-FCF9-B705DC54B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8DD9693-D1A9-5793-0328-6FD27D843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C6C3-6E9C-844B-A2CE-01DF73C1A642}" type="datetimeFigureOut">
              <a:rPr kumimoji="1" lang="zh-TW" altLang="en-US" smtClean="0"/>
              <a:t>2023/9/18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8D62F5A-04BE-F46C-D3EB-B30ED9117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BAA3B5B-CA45-508C-2EC6-D8076112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1E50-A764-EE45-A9CE-C40F3B37C0C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5075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1E9292-A106-CAE5-22B4-62A8D3F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3D9484B-6E36-BEA8-1C6D-0CC2B80562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04A8FC7-9825-A3BA-6C96-0EE5535B3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43FC3BD-9B24-0059-A4EC-796A6713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C6C3-6E9C-844B-A2CE-01DF73C1A642}" type="datetimeFigureOut">
              <a:rPr kumimoji="1" lang="zh-TW" altLang="en-US" smtClean="0"/>
              <a:t>2023/9/18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EA82C19-DCA9-61D6-76E0-6D731458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A52653C-18B3-A59D-6D78-FEA55544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1E50-A764-EE45-A9CE-C40F3B37C0C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3995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93C44A9-DA33-461B-9806-790789870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5AFC98D-35E7-7888-4796-5EB700CA3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6B8A53A-AF28-5E4A-CA2B-9F66A9AD7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AC6C3-6E9C-844B-A2CE-01DF73C1A642}" type="datetimeFigureOut">
              <a:rPr kumimoji="1" lang="zh-TW" altLang="en-US" smtClean="0"/>
              <a:t>2023/9/18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7C5DCDD-96B8-8A66-0463-AE1B99526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C2675D3-18C4-05E9-18CD-CB15F85FD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21E50-A764-EE45-A9CE-C40F3B37C0C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5063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A420A07-CD70-E2C8-7C0C-C684403A0C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23" t="9091" r="12419" b="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D4D9F97-87C9-7C0D-D443-3668A762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zh-TW" altLang="en-US" sz="6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台南八甲魚塭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19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C1097FE5-A0B6-0A48-F8F0-92C2C11B5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02" y="2852381"/>
            <a:ext cx="3161940" cy="26402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監視器分佈圖</a:t>
            </a:r>
          </a:p>
        </p:txBody>
      </p:sp>
      <p:pic>
        <p:nvPicPr>
          <p:cNvPr id="7" name="圖片 6" descr="一張含有 地圖, 螢幕擷取畫面, 座艙 的圖片&#10;&#10;自動產生的描述">
            <a:extLst>
              <a:ext uri="{FF2B5EF4-FFF2-40B4-BE49-F238E27FC236}">
                <a16:creationId xmlns:a16="http://schemas.microsoft.com/office/drawing/2014/main" id="{EE25CDC9-AD6C-1810-9923-810EC3092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571" y="10019"/>
            <a:ext cx="9960429" cy="6861629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37948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066D9F-DDA0-5CC8-7BB8-F15030E9B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網路覆蓋範圍報告</a:t>
            </a:r>
            <a:r>
              <a:rPr kumimoji="1"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kumimoji="1"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現行</a:t>
            </a:r>
            <a:r>
              <a:rPr kumimoji="1"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kumimoji="1" lang="zh-TW" altLang="en-US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5034388C-B8E9-DA16-6F3B-2BB4EB398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589943"/>
              </p:ext>
            </p:extLst>
          </p:nvPr>
        </p:nvGraphicFramePr>
        <p:xfrm>
          <a:off x="698678" y="1431381"/>
          <a:ext cx="5902146" cy="1440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0989">
                  <a:extLst>
                    <a:ext uri="{9D8B030D-6E8A-4147-A177-3AD203B41FA5}">
                      <a16:colId xmlns:a16="http://schemas.microsoft.com/office/drawing/2014/main" val="1468105300"/>
                    </a:ext>
                  </a:extLst>
                </a:gridCol>
                <a:gridCol w="1289597">
                  <a:extLst>
                    <a:ext uri="{9D8B030D-6E8A-4147-A177-3AD203B41FA5}">
                      <a16:colId xmlns:a16="http://schemas.microsoft.com/office/drawing/2014/main" val="3573303669"/>
                    </a:ext>
                  </a:extLst>
                </a:gridCol>
                <a:gridCol w="778395">
                  <a:extLst>
                    <a:ext uri="{9D8B030D-6E8A-4147-A177-3AD203B41FA5}">
                      <a16:colId xmlns:a16="http://schemas.microsoft.com/office/drawing/2014/main" val="2971750428"/>
                    </a:ext>
                  </a:extLst>
                </a:gridCol>
                <a:gridCol w="658222">
                  <a:extLst>
                    <a:ext uri="{9D8B030D-6E8A-4147-A177-3AD203B41FA5}">
                      <a16:colId xmlns:a16="http://schemas.microsoft.com/office/drawing/2014/main" val="1538252946"/>
                    </a:ext>
                  </a:extLst>
                </a:gridCol>
                <a:gridCol w="1083608">
                  <a:extLst>
                    <a:ext uri="{9D8B030D-6E8A-4147-A177-3AD203B41FA5}">
                      <a16:colId xmlns:a16="http://schemas.microsoft.com/office/drawing/2014/main" val="3342681043"/>
                    </a:ext>
                  </a:extLst>
                </a:gridCol>
                <a:gridCol w="1241335">
                  <a:extLst>
                    <a:ext uri="{9D8B030D-6E8A-4147-A177-3AD203B41FA5}">
                      <a16:colId xmlns:a16="http://schemas.microsoft.com/office/drawing/2014/main" val="31225432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sz="1050" kern="100" dirty="0">
                          <a:effectLst/>
                          <a:latin typeface="Hiragino Sans GB W3" panose="020B0300000000000000" pitchFamily="34" charset="-128"/>
                          <a:ea typeface="Hiragino Sans GB W3" panose="020B0300000000000000" pitchFamily="34" charset="-128"/>
                        </a:rPr>
                        <a:t>設備名稱</a:t>
                      </a:r>
                      <a:endParaRPr lang="zh-TW" sz="1050" kern="100" dirty="0">
                        <a:effectLst/>
                        <a:latin typeface="Hiragino Sans GB W3" panose="020B0300000000000000" pitchFamily="34" charset="-128"/>
                        <a:ea typeface="Hiragino Sans GB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050" kern="100" dirty="0">
                          <a:effectLst/>
                          <a:latin typeface="Hiragino Sans GB W3" panose="020B0300000000000000" pitchFamily="34" charset="-128"/>
                          <a:ea typeface="Hiragino Sans GB W3" panose="020B0300000000000000" pitchFamily="34" charset="-128"/>
                        </a:rPr>
                        <a:t>型號</a:t>
                      </a:r>
                      <a:endParaRPr lang="zh-TW" sz="1050" kern="100" dirty="0">
                        <a:effectLst/>
                        <a:latin typeface="Hiragino Sans GB W3" panose="020B0300000000000000" pitchFamily="34" charset="-128"/>
                        <a:ea typeface="Hiragino Sans GB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050" kern="100" dirty="0">
                          <a:effectLst/>
                          <a:latin typeface="Hiragino Sans GB W3" panose="020B0300000000000000" pitchFamily="34" charset="-128"/>
                          <a:ea typeface="Hiragino Sans GB W3" panose="020B0300000000000000" pitchFamily="34" charset="-128"/>
                        </a:rPr>
                        <a:t>壁掛</a:t>
                      </a:r>
                      <a:endParaRPr lang="zh-TW" sz="1050" kern="100" dirty="0">
                        <a:effectLst/>
                        <a:latin typeface="Hiragino Sans GB W3" panose="020B0300000000000000" pitchFamily="34" charset="-128"/>
                        <a:ea typeface="Hiragino Sans GB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050" kern="100" dirty="0">
                          <a:effectLst/>
                          <a:latin typeface="Hiragino Sans GB W3" panose="020B0300000000000000" pitchFamily="34" charset="-128"/>
                          <a:ea typeface="Hiragino Sans GB W3" panose="020B0300000000000000" pitchFamily="34" charset="-128"/>
                        </a:rPr>
                        <a:t>高度</a:t>
                      </a:r>
                      <a:endParaRPr lang="zh-TW" sz="1050" kern="100" dirty="0">
                        <a:effectLst/>
                        <a:latin typeface="Hiragino Sans GB W3" panose="020B0300000000000000" pitchFamily="34" charset="-128"/>
                        <a:ea typeface="Hiragino Sans GB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050" kern="100">
                          <a:effectLst/>
                          <a:latin typeface="Hiragino Sans GB W3" panose="020B0300000000000000" pitchFamily="34" charset="-128"/>
                          <a:ea typeface="Hiragino Sans GB W3" panose="020B0300000000000000" pitchFamily="34" charset="-128"/>
                        </a:rPr>
                        <a:t>頻道</a:t>
                      </a:r>
                      <a:r>
                        <a:rPr lang="en-US" sz="1050" kern="100">
                          <a:effectLst/>
                          <a:latin typeface="Hiragino Sans GB W3" panose="020B0300000000000000" pitchFamily="34" charset="-128"/>
                          <a:ea typeface="Hiragino Sans GB W3" panose="020B0300000000000000" pitchFamily="34" charset="-128"/>
                        </a:rPr>
                        <a:t>(2.4 GHz/5 GHz-1/5 GHz-2/6 GHz)</a:t>
                      </a:r>
                      <a:endParaRPr lang="zh-TW" sz="1050" kern="100">
                        <a:effectLst/>
                        <a:latin typeface="Hiragino Sans GB W3" panose="020B0300000000000000" pitchFamily="34" charset="-128"/>
                        <a:ea typeface="Hiragino Sans GB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050" kern="100">
                          <a:effectLst/>
                          <a:latin typeface="Hiragino Sans GB W3" panose="020B0300000000000000" pitchFamily="34" charset="-128"/>
                          <a:ea typeface="Hiragino Sans GB W3" panose="020B0300000000000000" pitchFamily="34" charset="-128"/>
                        </a:rPr>
                        <a:t>功率</a:t>
                      </a:r>
                      <a:r>
                        <a:rPr lang="en-US" sz="1050" kern="100">
                          <a:effectLst/>
                          <a:latin typeface="Hiragino Sans GB W3" panose="020B0300000000000000" pitchFamily="34" charset="-128"/>
                          <a:ea typeface="Hiragino Sans GB W3" panose="020B0300000000000000" pitchFamily="34" charset="-128"/>
                        </a:rPr>
                        <a:t>(2.4 GHz/5 GHz-1/5 GHz-2/6 GHz)</a:t>
                      </a:r>
                      <a:endParaRPr lang="zh-TW" sz="1050" kern="100">
                        <a:effectLst/>
                        <a:latin typeface="Hiragino Sans GB W3" panose="020B0300000000000000" pitchFamily="34" charset="-128"/>
                        <a:ea typeface="Hiragino Sans GB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456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effectLst/>
                          <a:latin typeface="Hiragino Sans GB W3" panose="020B0300000000000000" pitchFamily="34" charset="-128"/>
                          <a:ea typeface="Hiragino Sans GB W3" panose="020B0300000000000000" pitchFamily="34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1050" kern="100" dirty="0">
                          <a:effectLst/>
                          <a:latin typeface="Hiragino Sans GB W3" panose="020B0300000000000000" pitchFamily="34" charset="-128"/>
                          <a:ea typeface="Hiragino Sans GB W3" panose="020B0300000000000000" pitchFamily="34" charset="-128"/>
                          <a:cs typeface="Times New Roman" panose="02020603050405020304" pitchFamily="18" charset="0"/>
                        </a:rPr>
                        <a:t>號基地台</a:t>
                      </a:r>
                      <a:r>
                        <a:rPr lang="en-US" sz="1050" kern="100" dirty="0">
                          <a:effectLst/>
                          <a:latin typeface="Hiragino Sans GB W3" panose="020B0300000000000000" pitchFamily="34" charset="-128"/>
                          <a:ea typeface="Hiragino Sans GB W3" panose="020B0300000000000000" pitchFamily="34" charset="-128"/>
                          <a:cs typeface="Times New Roman" panose="02020603050405020304" pitchFamily="18" charset="0"/>
                        </a:rPr>
                        <a:t>_EAP225-Outdoor</a:t>
                      </a:r>
                      <a:endParaRPr lang="zh-TW" sz="1050" kern="100" dirty="0">
                        <a:effectLst/>
                        <a:latin typeface="Hiragino Sans GB W3" panose="020B0300000000000000" pitchFamily="34" charset="-128"/>
                        <a:ea typeface="Hiragino Sans GB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effectLst/>
                          <a:latin typeface="Hiragino Sans GB W3" panose="020B0300000000000000" pitchFamily="34" charset="-128"/>
                          <a:ea typeface="Hiragino Sans GB W3" panose="020B0300000000000000" pitchFamily="34" charset="-128"/>
                          <a:cs typeface="Times New Roman" panose="02020603050405020304" pitchFamily="18" charset="0"/>
                        </a:rPr>
                        <a:t>EAP225-Outdoor(US) v3.0</a:t>
                      </a:r>
                      <a:endParaRPr lang="zh-TW" sz="1050" kern="100" dirty="0">
                        <a:effectLst/>
                        <a:latin typeface="Hiragino Sans GB W3" panose="020B0300000000000000" pitchFamily="34" charset="-128"/>
                        <a:ea typeface="Hiragino Sans GB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050" kern="100" dirty="0">
                          <a:effectLst/>
                          <a:latin typeface="Hiragino Sans GB W3" panose="020B0300000000000000" pitchFamily="34" charset="-128"/>
                          <a:ea typeface="Hiragino Sans GB W3" panose="020B0300000000000000" pitchFamily="34" charset="-128"/>
                          <a:cs typeface="Times New Roman" panose="02020603050405020304" pitchFamily="18" charset="0"/>
                        </a:rPr>
                        <a:t>戶外</a:t>
                      </a:r>
                      <a:endParaRPr lang="zh-TW" sz="1050" kern="100" dirty="0">
                        <a:effectLst/>
                        <a:latin typeface="Hiragino Sans GB W3" panose="020B0300000000000000" pitchFamily="34" charset="-128"/>
                        <a:ea typeface="Hiragino Sans GB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effectLst/>
                          <a:latin typeface="Hiragino Sans GB W3" panose="020B0300000000000000" pitchFamily="34" charset="-128"/>
                          <a:ea typeface="Hiragino Sans GB W3" panose="020B0300000000000000" pitchFamily="34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CN" sz="1050" kern="100" dirty="0">
                          <a:effectLst/>
                          <a:latin typeface="Hiragino Sans GB W3" panose="020B0300000000000000" pitchFamily="34" charset="-128"/>
                          <a:ea typeface="Hiragino Sans GB W3" panose="020B0300000000000000" pitchFamily="34" charset="-128"/>
                          <a:cs typeface="Times New Roman" panose="02020603050405020304" pitchFamily="18" charset="0"/>
                        </a:rPr>
                        <a:t>公尺</a:t>
                      </a:r>
                      <a:endParaRPr lang="zh-TW" sz="1050" kern="100" dirty="0">
                        <a:effectLst/>
                        <a:latin typeface="Hiragino Sans GB W3" panose="020B0300000000000000" pitchFamily="34" charset="-128"/>
                        <a:ea typeface="Hiragino Sans GB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effectLst/>
                          <a:latin typeface="Hiragino Sans GB W3" panose="020B0300000000000000" pitchFamily="34" charset="-128"/>
                          <a:ea typeface="Hiragino Sans GB W3" panose="020B0300000000000000" pitchFamily="34" charset="-128"/>
                          <a:cs typeface="Times New Roman" panose="02020603050405020304" pitchFamily="18" charset="0"/>
                        </a:rPr>
                        <a:t>6/36/-/-</a:t>
                      </a:r>
                      <a:endParaRPr lang="zh-TW" sz="1050" kern="100" dirty="0">
                        <a:effectLst/>
                        <a:latin typeface="Hiragino Sans GB W3" panose="020B0300000000000000" pitchFamily="34" charset="-128"/>
                        <a:ea typeface="Hiragino Sans GB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effectLst/>
                          <a:latin typeface="Hiragino Sans GB W3" panose="020B0300000000000000" pitchFamily="34" charset="-128"/>
                          <a:ea typeface="Hiragino Sans GB W3" panose="020B0300000000000000" pitchFamily="34" charset="-128"/>
                          <a:cs typeface="Times New Roman" panose="02020603050405020304" pitchFamily="18" charset="0"/>
                        </a:rPr>
                        <a:t>23dBm/22dBm/-/-</a:t>
                      </a:r>
                      <a:endParaRPr lang="zh-TW" sz="1050" kern="100">
                        <a:effectLst/>
                        <a:latin typeface="Hiragino Sans GB W3" panose="020B0300000000000000" pitchFamily="34" charset="-128"/>
                        <a:ea typeface="Hiragino Sans GB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065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effectLst/>
                          <a:latin typeface="Hiragino Sans GB W3" panose="020B0300000000000000" pitchFamily="34" charset="-128"/>
                          <a:ea typeface="Hiragino Sans GB W3" panose="020B0300000000000000" pitchFamily="34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1050" kern="100">
                          <a:effectLst/>
                          <a:latin typeface="Hiragino Sans GB W3" panose="020B0300000000000000" pitchFamily="34" charset="-128"/>
                          <a:ea typeface="Hiragino Sans GB W3" panose="020B0300000000000000" pitchFamily="34" charset="-128"/>
                          <a:cs typeface="Times New Roman" panose="02020603050405020304" pitchFamily="18" charset="0"/>
                        </a:rPr>
                        <a:t>號基地台</a:t>
                      </a:r>
                      <a:r>
                        <a:rPr lang="en-US" sz="1050" kern="100">
                          <a:effectLst/>
                          <a:latin typeface="Hiragino Sans GB W3" panose="020B0300000000000000" pitchFamily="34" charset="-128"/>
                          <a:ea typeface="Hiragino Sans GB W3" panose="020B0300000000000000" pitchFamily="34" charset="-128"/>
                          <a:cs typeface="Times New Roman" panose="02020603050405020304" pitchFamily="18" charset="0"/>
                        </a:rPr>
                        <a:t>_EAP225-Outdoor</a:t>
                      </a:r>
                      <a:endParaRPr lang="zh-TW" sz="1050" kern="100">
                        <a:effectLst/>
                        <a:latin typeface="Hiragino Sans GB W3" panose="020B0300000000000000" pitchFamily="34" charset="-128"/>
                        <a:ea typeface="Hiragino Sans GB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effectLst/>
                          <a:latin typeface="Hiragino Sans GB W3" panose="020B0300000000000000" pitchFamily="34" charset="-128"/>
                          <a:ea typeface="Hiragino Sans GB W3" panose="020B0300000000000000" pitchFamily="34" charset="-128"/>
                          <a:cs typeface="Times New Roman" panose="02020603050405020304" pitchFamily="18" charset="0"/>
                        </a:rPr>
                        <a:t>EAP225-Outdoor(US) v3.0</a:t>
                      </a:r>
                      <a:endParaRPr lang="zh-TW" sz="1050" kern="100">
                        <a:effectLst/>
                        <a:latin typeface="Hiragino Sans GB W3" panose="020B0300000000000000" pitchFamily="34" charset="-128"/>
                        <a:ea typeface="Hiragino Sans GB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050" kern="100" dirty="0">
                          <a:effectLst/>
                          <a:latin typeface="Hiragino Sans GB W3" panose="020B0300000000000000" pitchFamily="34" charset="-128"/>
                          <a:ea typeface="Hiragino Sans GB W3" panose="020B0300000000000000" pitchFamily="34" charset="-128"/>
                          <a:cs typeface="Times New Roman" panose="02020603050405020304" pitchFamily="18" charset="0"/>
                        </a:rPr>
                        <a:t>戶外</a:t>
                      </a:r>
                      <a:endParaRPr lang="zh-TW" sz="1050" kern="100" dirty="0">
                        <a:effectLst/>
                        <a:latin typeface="Hiragino Sans GB W3" panose="020B0300000000000000" pitchFamily="34" charset="-128"/>
                        <a:ea typeface="Hiragino Sans GB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effectLst/>
                          <a:latin typeface="Hiragino Sans GB W3" panose="020B0300000000000000" pitchFamily="34" charset="-128"/>
                          <a:ea typeface="Hiragino Sans GB W3" panose="020B0300000000000000" pitchFamily="34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CN" sz="1050" kern="100" dirty="0">
                          <a:effectLst/>
                          <a:latin typeface="Hiragino Sans GB W3" panose="020B0300000000000000" pitchFamily="34" charset="-128"/>
                          <a:ea typeface="Hiragino Sans GB W3" panose="020B0300000000000000" pitchFamily="34" charset="-128"/>
                          <a:cs typeface="Times New Roman" panose="02020603050405020304" pitchFamily="18" charset="0"/>
                        </a:rPr>
                        <a:t>公尺</a:t>
                      </a:r>
                      <a:endParaRPr lang="zh-TW" sz="1050" kern="100" dirty="0">
                        <a:effectLst/>
                        <a:latin typeface="Hiragino Sans GB W3" panose="020B0300000000000000" pitchFamily="34" charset="-128"/>
                        <a:ea typeface="Hiragino Sans GB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effectLst/>
                          <a:latin typeface="Hiragino Sans GB W3" panose="020B0300000000000000" pitchFamily="34" charset="-128"/>
                          <a:ea typeface="Hiragino Sans GB W3" panose="020B0300000000000000" pitchFamily="34" charset="-128"/>
                          <a:cs typeface="Times New Roman" panose="02020603050405020304" pitchFamily="18" charset="0"/>
                        </a:rPr>
                        <a:t>11/36/-/-</a:t>
                      </a:r>
                      <a:endParaRPr lang="zh-TW" sz="1050" kern="100" dirty="0">
                        <a:effectLst/>
                        <a:latin typeface="Hiragino Sans GB W3" panose="020B0300000000000000" pitchFamily="34" charset="-128"/>
                        <a:ea typeface="Hiragino Sans GB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effectLst/>
                          <a:latin typeface="Hiragino Sans GB W3" panose="020B0300000000000000" pitchFamily="34" charset="-128"/>
                          <a:ea typeface="Hiragino Sans GB W3" panose="020B0300000000000000" pitchFamily="34" charset="-128"/>
                          <a:cs typeface="Times New Roman" panose="02020603050405020304" pitchFamily="18" charset="0"/>
                        </a:rPr>
                        <a:t>23dBm/22dBm/-/-</a:t>
                      </a:r>
                      <a:endParaRPr lang="zh-TW" sz="1050" kern="100" dirty="0">
                        <a:effectLst/>
                        <a:latin typeface="Hiragino Sans GB W3" panose="020B0300000000000000" pitchFamily="34" charset="-128"/>
                        <a:ea typeface="Hiragino Sans GB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781228"/>
                  </a:ext>
                </a:extLst>
              </a:tr>
            </a:tbl>
          </a:graphicData>
        </a:graphic>
      </p:graphicFrame>
      <p:pic>
        <p:nvPicPr>
          <p:cNvPr id="7" name="图片 1">
            <a:extLst>
              <a:ext uri="{FF2B5EF4-FFF2-40B4-BE49-F238E27FC236}">
                <a16:creationId xmlns:a16="http://schemas.microsoft.com/office/drawing/2014/main" id="{B182FD68-873E-EE78-F640-29116EA53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67" y="5052249"/>
            <a:ext cx="3524250" cy="238125"/>
          </a:xfrm>
          <a:prstGeom prst="rect">
            <a:avLst/>
          </a:prstGeom>
        </p:spPr>
      </p:pic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1C0E86AA-EF8D-C244-70E8-02201C506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853795"/>
              </p:ext>
            </p:extLst>
          </p:nvPr>
        </p:nvGraphicFramePr>
        <p:xfrm>
          <a:off x="6103988" y="5426619"/>
          <a:ext cx="5762625" cy="653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525">
                  <a:extLst>
                    <a:ext uri="{9D8B030D-6E8A-4147-A177-3AD203B41FA5}">
                      <a16:colId xmlns:a16="http://schemas.microsoft.com/office/drawing/2014/main" val="417971563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1026011067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53815488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813152326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3048252109"/>
                    </a:ext>
                  </a:extLst>
                </a:gridCol>
              </a:tblGrid>
              <a:tr h="217893">
                <a:tc gridSpan="5">
                  <a:txBody>
                    <a:bodyPr/>
                    <a:lstStyle/>
                    <a:p>
                      <a:pPr algn="ctr"/>
                      <a:r>
                        <a:rPr lang="zh-CN" sz="1050" kern="100">
                          <a:effectLst/>
                          <a:latin typeface="Hiragino Sans GB W3" panose="020B0300000000000000" pitchFamily="34" charset="-128"/>
                          <a:ea typeface="Hiragino Sans GB W3" panose="020B0300000000000000" pitchFamily="34" charset="-128"/>
                        </a:rPr>
                        <a:t>總面積：</a:t>
                      </a:r>
                      <a:r>
                        <a:rPr lang="en-US" sz="1050" kern="100">
                          <a:effectLst/>
                          <a:latin typeface="Hiragino Sans GB W3" panose="020B0300000000000000" pitchFamily="34" charset="-128"/>
                          <a:ea typeface="Hiragino Sans GB W3" panose="020B0300000000000000" pitchFamily="34" charset="-128"/>
                        </a:rPr>
                        <a:t>277968.36m²</a:t>
                      </a:r>
                      <a:endParaRPr lang="zh-TW" sz="1050" kern="100">
                        <a:effectLst/>
                        <a:latin typeface="Hiragino Sans GB W3" panose="020B0300000000000000" pitchFamily="34" charset="-128"/>
                        <a:ea typeface="Hiragino Sans GB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243152"/>
                  </a:ext>
                </a:extLst>
              </a:tr>
              <a:tr h="217893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effectLst/>
                          <a:latin typeface="Hiragino Sans GB W3" panose="020B0300000000000000" pitchFamily="34" charset="-128"/>
                          <a:ea typeface="Hiragino Sans GB W3" panose="020B0300000000000000" pitchFamily="34" charset="-128"/>
                        </a:rPr>
                        <a:t>≥-40dBm</a:t>
                      </a:r>
                      <a:endParaRPr lang="zh-TW" sz="1050" kern="100" dirty="0">
                        <a:effectLst/>
                        <a:latin typeface="Hiragino Sans GB W3" panose="020B0300000000000000" pitchFamily="34" charset="-128"/>
                        <a:ea typeface="Hiragino Sans GB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effectLst/>
                          <a:latin typeface="Hiragino Sans GB W3" panose="020B0300000000000000" pitchFamily="34" charset="-128"/>
                          <a:ea typeface="Hiragino Sans GB W3" panose="020B0300000000000000" pitchFamily="34" charset="-128"/>
                        </a:rPr>
                        <a:t>≥-50dBm</a:t>
                      </a:r>
                      <a:endParaRPr lang="zh-TW" sz="1050" kern="100">
                        <a:effectLst/>
                        <a:latin typeface="Hiragino Sans GB W3" panose="020B0300000000000000" pitchFamily="34" charset="-128"/>
                        <a:ea typeface="Hiragino Sans GB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effectLst/>
                          <a:latin typeface="Hiragino Sans GB W3" panose="020B0300000000000000" pitchFamily="34" charset="-128"/>
                          <a:ea typeface="Hiragino Sans GB W3" panose="020B0300000000000000" pitchFamily="34" charset="-128"/>
                        </a:rPr>
                        <a:t>≥-60dBm</a:t>
                      </a:r>
                      <a:endParaRPr lang="zh-TW" sz="1050" kern="100">
                        <a:effectLst/>
                        <a:latin typeface="Hiragino Sans GB W3" panose="020B0300000000000000" pitchFamily="34" charset="-128"/>
                        <a:ea typeface="Hiragino Sans GB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effectLst/>
                          <a:latin typeface="Hiragino Sans GB W3" panose="020B0300000000000000" pitchFamily="34" charset="-128"/>
                          <a:ea typeface="Hiragino Sans GB W3" panose="020B0300000000000000" pitchFamily="34" charset="-128"/>
                        </a:rPr>
                        <a:t>≥-70dBm</a:t>
                      </a:r>
                      <a:endParaRPr lang="zh-TW" sz="1050" kern="100">
                        <a:effectLst/>
                        <a:latin typeface="Hiragino Sans GB W3" panose="020B0300000000000000" pitchFamily="34" charset="-128"/>
                        <a:ea typeface="Hiragino Sans GB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effectLst/>
                          <a:latin typeface="Hiragino Sans GB W3" panose="020B0300000000000000" pitchFamily="34" charset="-128"/>
                          <a:ea typeface="Hiragino Sans GB W3" panose="020B0300000000000000" pitchFamily="34" charset="-128"/>
                        </a:rPr>
                        <a:t>≥-80dBm</a:t>
                      </a:r>
                      <a:endParaRPr lang="zh-TW" sz="1050" kern="100">
                        <a:effectLst/>
                        <a:latin typeface="Hiragino Sans GB W3" panose="020B0300000000000000" pitchFamily="34" charset="-128"/>
                        <a:ea typeface="Hiragino Sans GB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421881"/>
                  </a:ext>
                </a:extLst>
              </a:tr>
              <a:tr h="217893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effectLst/>
                          <a:latin typeface="Hiragino Sans GB W3" panose="020B0300000000000000" pitchFamily="34" charset="-128"/>
                          <a:ea typeface="Hiragino Sans GB W3" panose="020B0300000000000000" pitchFamily="34" charset="-128"/>
                          <a:cs typeface="Times New Roman" panose="02020603050405020304" pitchFamily="18" charset="0"/>
                        </a:rPr>
                        <a:t>0%</a:t>
                      </a:r>
                      <a:endParaRPr lang="zh-TW" sz="1050" kern="100" dirty="0">
                        <a:effectLst/>
                        <a:latin typeface="Hiragino Sans GB W3" panose="020B0300000000000000" pitchFamily="34" charset="-128"/>
                        <a:ea typeface="Hiragino Sans GB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effectLst/>
                          <a:latin typeface="Hiragino Sans GB W3" panose="020B0300000000000000" pitchFamily="34" charset="-128"/>
                          <a:ea typeface="Hiragino Sans GB W3" panose="020B0300000000000000" pitchFamily="34" charset="-128"/>
                          <a:cs typeface="Times New Roman" panose="02020603050405020304" pitchFamily="18" charset="0"/>
                        </a:rPr>
                        <a:t>0.41%</a:t>
                      </a:r>
                      <a:endParaRPr lang="zh-TW" sz="1050" kern="100" dirty="0">
                        <a:effectLst/>
                        <a:latin typeface="Hiragino Sans GB W3" panose="020B0300000000000000" pitchFamily="34" charset="-128"/>
                        <a:ea typeface="Hiragino Sans GB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effectLst/>
                          <a:latin typeface="Hiragino Sans GB W3" panose="020B0300000000000000" pitchFamily="34" charset="-128"/>
                          <a:ea typeface="Hiragino Sans GB W3" panose="020B0300000000000000" pitchFamily="34" charset="-128"/>
                          <a:cs typeface="Times New Roman" panose="02020603050405020304" pitchFamily="18" charset="0"/>
                        </a:rPr>
                        <a:t>3.54%</a:t>
                      </a:r>
                      <a:endParaRPr lang="zh-TW" sz="1050" kern="100" dirty="0">
                        <a:effectLst/>
                        <a:latin typeface="Hiragino Sans GB W3" panose="020B0300000000000000" pitchFamily="34" charset="-128"/>
                        <a:ea typeface="Hiragino Sans GB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effectLst/>
                          <a:latin typeface="Hiragino Sans GB W3" panose="020B0300000000000000" pitchFamily="34" charset="-128"/>
                          <a:ea typeface="Hiragino Sans GB W3" panose="020B0300000000000000" pitchFamily="34" charset="-128"/>
                          <a:cs typeface="Times New Roman" panose="02020603050405020304" pitchFamily="18" charset="0"/>
                        </a:rPr>
                        <a:t>9.61%</a:t>
                      </a:r>
                      <a:endParaRPr lang="zh-TW" sz="1050" kern="100" dirty="0">
                        <a:effectLst/>
                        <a:latin typeface="Hiragino Sans GB W3" panose="020B0300000000000000" pitchFamily="34" charset="-128"/>
                        <a:ea typeface="Hiragino Sans GB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effectLst/>
                          <a:latin typeface="Hiragino Sans GB W3" panose="020B0300000000000000" pitchFamily="34" charset="-128"/>
                          <a:ea typeface="Hiragino Sans GB W3" panose="020B0300000000000000" pitchFamily="34" charset="-128"/>
                          <a:cs typeface="Times New Roman" panose="02020603050405020304" pitchFamily="18" charset="0"/>
                        </a:rPr>
                        <a:t>9.61%</a:t>
                      </a:r>
                      <a:endParaRPr lang="zh-TW" sz="1050" kern="100" dirty="0">
                        <a:effectLst/>
                        <a:latin typeface="Hiragino Sans GB W3" panose="020B0300000000000000" pitchFamily="34" charset="-128"/>
                        <a:ea typeface="Hiragino Sans GB W3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924944"/>
                  </a:ext>
                </a:extLst>
              </a:tr>
            </a:tbl>
          </a:graphicData>
        </a:graphic>
      </p:graphicFrame>
      <p:pic>
        <p:nvPicPr>
          <p:cNvPr id="4" name="Picture">
            <a:extLst>
              <a:ext uri="{FF2B5EF4-FFF2-40B4-BE49-F238E27FC236}">
                <a16:creationId xmlns:a16="http://schemas.microsoft.com/office/drawing/2014/main" id="{836CC1C2-9C67-4E03-9E04-DE2DC8D8650A}"/>
              </a:ext>
            </a:extLst>
          </p:cNvPr>
          <p:cNvPicPr/>
          <p:nvPr/>
        </p:nvPicPr>
        <p:blipFill rotWithShape="1">
          <a:blip r:embed="rId3"/>
          <a:srcRect l="25015" r="24809"/>
          <a:stretch/>
        </p:blipFill>
        <p:spPr bwMode="auto">
          <a:xfrm>
            <a:off x="7296020" y="2097307"/>
            <a:ext cx="4019944" cy="288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">
            <a:extLst>
              <a:ext uri="{FF2B5EF4-FFF2-40B4-BE49-F238E27FC236}">
                <a16:creationId xmlns:a16="http://schemas.microsoft.com/office/drawing/2014/main" id="{A28F9B78-6312-E24B-1554-22BAE805D4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09" r="25015"/>
          <a:stretch/>
        </p:blipFill>
        <p:spPr bwMode="auto">
          <a:xfrm>
            <a:off x="1424054" y="3040758"/>
            <a:ext cx="3889684" cy="290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3325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B9CDD0-08EC-4D24-28D1-72BA33E1B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現況系統架構</a:t>
            </a:r>
          </a:p>
        </p:txBody>
      </p:sp>
      <p:pic>
        <p:nvPicPr>
          <p:cNvPr id="2050" name="Picture 2" descr="TL-MR6400 | 300 Mbps 無線N 4G LTE 路由器/ 分享器| TP-Link 台灣地區">
            <a:extLst>
              <a:ext uri="{FF2B5EF4-FFF2-40B4-BE49-F238E27FC236}">
                <a16:creationId xmlns:a16="http://schemas.microsoft.com/office/drawing/2014/main" id="{3888F34F-0BEF-27C0-BF28-A93D40BF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1716" y="1723141"/>
            <a:ext cx="1541344" cy="154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ternet icon. Click to go online icon. Connect to internet icon. Web  surfing and internet symbol. 8174237 Vector Art at Vecteezy">
            <a:extLst>
              <a:ext uri="{FF2B5EF4-FFF2-40B4-BE49-F238E27FC236}">
                <a16:creationId xmlns:a16="http://schemas.microsoft.com/office/drawing/2014/main" id="{64DA5388-A85F-2D6D-330F-A724E68922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90" t="15074" r="6006" b="15032"/>
          <a:stretch/>
        </p:blipFill>
        <p:spPr bwMode="auto">
          <a:xfrm>
            <a:off x="1157043" y="2050261"/>
            <a:ext cx="1005289" cy="8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912A5A5D-CACB-A8A5-911E-4AC181D38884}"/>
              </a:ext>
            </a:extLst>
          </p:cNvPr>
          <p:cNvSpPr txBox="1"/>
          <p:nvPr/>
        </p:nvSpPr>
        <p:spPr>
          <a:xfrm>
            <a:off x="1233224" y="2991428"/>
            <a:ext cx="852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Internet</a:t>
            </a:r>
            <a:endParaRPr kumimoji="1" lang="zh-TW" altLang="en-US" sz="1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EFE9459-436F-DE40-6B3E-4B3B22A8AFBF}"/>
              </a:ext>
            </a:extLst>
          </p:cNvPr>
          <p:cNvSpPr txBox="1"/>
          <p:nvPr/>
        </p:nvSpPr>
        <p:spPr>
          <a:xfrm>
            <a:off x="3062319" y="3031672"/>
            <a:ext cx="115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1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TL-MR6400</a:t>
            </a:r>
          </a:p>
          <a:p>
            <a:pPr algn="ctr"/>
            <a:r>
              <a:rPr kumimoji="1" lang="en-US" altLang="zh-TW" sz="1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(TP-Link)</a:t>
            </a:r>
            <a:endParaRPr kumimoji="1" lang="zh-TW" altLang="en-US" sz="1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056" name="Picture 8" descr="EAP225-Outdoor | AC1200 Wireless MU-MIMO Gigabit Indoor/Outdoor Access  Point | TP-Link">
            <a:extLst>
              <a:ext uri="{FF2B5EF4-FFF2-40B4-BE49-F238E27FC236}">
                <a16:creationId xmlns:a16="http://schemas.microsoft.com/office/drawing/2014/main" id="{CDD227D2-20D5-5C87-2092-4369D8EB0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9848" y="1650960"/>
            <a:ext cx="740633" cy="168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F3C83F52-93AF-1968-82FF-32D673289518}"/>
              </a:ext>
            </a:extLst>
          </p:cNvPr>
          <p:cNvSpPr txBox="1"/>
          <p:nvPr/>
        </p:nvSpPr>
        <p:spPr>
          <a:xfrm>
            <a:off x="5385049" y="3261236"/>
            <a:ext cx="1632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1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EAP225-Outdoor</a:t>
            </a:r>
          </a:p>
          <a:p>
            <a:pPr algn="ctr"/>
            <a:r>
              <a:rPr kumimoji="1" lang="en-US" altLang="zh-TW" sz="1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(TP-Link)</a:t>
            </a:r>
            <a:endParaRPr kumimoji="1" lang="zh-TW" altLang="en-US" sz="1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058" name="Picture 10" descr="VIGI 4MP 戶外全彩 Wi-Fi 旋轉式無線監視器/商用網路監控攝影機 1">
            <a:extLst>
              <a:ext uri="{FF2B5EF4-FFF2-40B4-BE49-F238E27FC236}">
                <a16:creationId xmlns:a16="http://schemas.microsoft.com/office/drawing/2014/main" id="{3AB739A7-B5E8-2E7B-0944-ED3DA95FF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3146" y="1340889"/>
            <a:ext cx="1356473" cy="135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VIGI 4MP 戶外全彩 Wi-Fi 旋轉式無線監視器/商用網路監控攝影機 1">
            <a:extLst>
              <a:ext uri="{FF2B5EF4-FFF2-40B4-BE49-F238E27FC236}">
                <a16:creationId xmlns:a16="http://schemas.microsoft.com/office/drawing/2014/main" id="{C8C06C3A-D16A-A22B-BEEF-A7B25BE9F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3146" y="2750763"/>
            <a:ext cx="1356473" cy="135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B07AF2FF-774E-83F9-FCD3-601FAD23F8F3}"/>
              </a:ext>
            </a:extLst>
          </p:cNvPr>
          <p:cNvSpPr txBox="1"/>
          <p:nvPr/>
        </p:nvSpPr>
        <p:spPr>
          <a:xfrm>
            <a:off x="10139663" y="1904123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1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無線監視器</a:t>
            </a:r>
          </a:p>
        </p:txBody>
      </p:sp>
      <p:cxnSp>
        <p:nvCxnSpPr>
          <p:cNvPr id="20" name="肘形接點 19">
            <a:extLst>
              <a:ext uri="{FF2B5EF4-FFF2-40B4-BE49-F238E27FC236}">
                <a16:creationId xmlns:a16="http://schemas.microsoft.com/office/drawing/2014/main" id="{8509376A-8AB1-FCFA-E4A3-B6A1997D157A}"/>
              </a:ext>
            </a:extLst>
          </p:cNvPr>
          <p:cNvCxnSpPr>
            <a:stCxn id="2056" idx="3"/>
            <a:endCxn id="2058" idx="1"/>
          </p:cNvCxnSpPr>
          <p:nvPr/>
        </p:nvCxnSpPr>
        <p:spPr>
          <a:xfrm flipV="1">
            <a:off x="6580481" y="2019126"/>
            <a:ext cx="2472665" cy="474688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接點 22">
            <a:extLst>
              <a:ext uri="{FF2B5EF4-FFF2-40B4-BE49-F238E27FC236}">
                <a16:creationId xmlns:a16="http://schemas.microsoft.com/office/drawing/2014/main" id="{22ED4155-50D9-04AF-0B7C-581C682C5516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6571455" y="2605029"/>
            <a:ext cx="2481691" cy="823971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肘形接點 26">
            <a:extLst>
              <a:ext uri="{FF2B5EF4-FFF2-40B4-BE49-F238E27FC236}">
                <a16:creationId xmlns:a16="http://schemas.microsoft.com/office/drawing/2014/main" id="{A2DDF8E3-85FB-80B7-ED9B-377F1F949631}"/>
              </a:ext>
            </a:extLst>
          </p:cNvPr>
          <p:cNvCxnSpPr>
            <a:cxnSpLocks/>
            <a:stCxn id="48" idx="3"/>
            <a:endCxn id="22" idx="1"/>
          </p:cNvCxnSpPr>
          <p:nvPr/>
        </p:nvCxnSpPr>
        <p:spPr>
          <a:xfrm flipV="1">
            <a:off x="6580481" y="4931463"/>
            <a:ext cx="2454906" cy="547514"/>
          </a:xfrm>
          <a:prstGeom prst="bentConnector3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23B53B8-4B48-21DE-C9FE-A624F5901A74}"/>
              </a:ext>
            </a:extLst>
          </p:cNvPr>
          <p:cNvCxnSpPr>
            <a:stCxn id="2052" idx="3"/>
            <a:endCxn id="2050" idx="1"/>
          </p:cNvCxnSpPr>
          <p:nvPr/>
        </p:nvCxnSpPr>
        <p:spPr>
          <a:xfrm flipV="1">
            <a:off x="2162332" y="2493813"/>
            <a:ext cx="709384" cy="1"/>
          </a:xfrm>
          <a:prstGeom prst="line">
            <a:avLst/>
          </a:prstGeom>
          <a:ln w="2540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A330A2A3-6E2E-3161-A888-0518B60F1B5C}"/>
              </a:ext>
            </a:extLst>
          </p:cNvPr>
          <p:cNvCxnSpPr>
            <a:stCxn id="2050" idx="3"/>
            <a:endCxn id="2056" idx="1"/>
          </p:cNvCxnSpPr>
          <p:nvPr/>
        </p:nvCxnSpPr>
        <p:spPr>
          <a:xfrm>
            <a:off x="4413060" y="2493813"/>
            <a:ext cx="1426788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8" descr="EAP225-Outdoor | AC1200 Wireless MU-MIMO Gigabit Indoor/Outdoor Access  Point | TP-Link">
            <a:extLst>
              <a:ext uri="{FF2B5EF4-FFF2-40B4-BE49-F238E27FC236}">
                <a16:creationId xmlns:a16="http://schemas.microsoft.com/office/drawing/2014/main" id="{1D885296-94B4-7B70-8C0C-517376579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9848" y="4636123"/>
            <a:ext cx="740633" cy="168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文字方塊 48">
            <a:extLst>
              <a:ext uri="{FF2B5EF4-FFF2-40B4-BE49-F238E27FC236}">
                <a16:creationId xmlns:a16="http://schemas.microsoft.com/office/drawing/2014/main" id="{181F6F5E-BB98-0438-9260-FFD53AD6AC8D}"/>
              </a:ext>
            </a:extLst>
          </p:cNvPr>
          <p:cNvSpPr txBox="1"/>
          <p:nvPr/>
        </p:nvSpPr>
        <p:spPr>
          <a:xfrm>
            <a:off x="6322428" y="5808334"/>
            <a:ext cx="1632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1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EAP225-Outdoor</a:t>
            </a:r>
          </a:p>
          <a:p>
            <a:pPr algn="ctr"/>
            <a:r>
              <a:rPr kumimoji="1" lang="en-US" altLang="zh-TW" sz="1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(TP-Link)</a:t>
            </a:r>
            <a:endParaRPr kumimoji="1" lang="zh-TW" altLang="en-US" sz="1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50" name="肘形接點 49">
            <a:extLst>
              <a:ext uri="{FF2B5EF4-FFF2-40B4-BE49-F238E27FC236}">
                <a16:creationId xmlns:a16="http://schemas.microsoft.com/office/drawing/2014/main" id="{53C8F4A5-5A9F-A050-465A-087859B95776}"/>
              </a:ext>
            </a:extLst>
          </p:cNvPr>
          <p:cNvCxnSpPr>
            <a:cxnSpLocks/>
            <a:stCxn id="6" idx="2"/>
            <a:endCxn id="48" idx="1"/>
          </p:cNvCxnSpPr>
          <p:nvPr/>
        </p:nvCxnSpPr>
        <p:spPr>
          <a:xfrm rot="5400000">
            <a:off x="5173233" y="4451071"/>
            <a:ext cx="1694521" cy="361290"/>
          </a:xfrm>
          <a:prstGeom prst="bentConnector4">
            <a:avLst>
              <a:gd name="adj1" fmla="val 25772"/>
              <a:gd name="adj2" fmla="val 163273"/>
            </a:avLst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接點 54">
            <a:extLst>
              <a:ext uri="{FF2B5EF4-FFF2-40B4-BE49-F238E27FC236}">
                <a16:creationId xmlns:a16="http://schemas.microsoft.com/office/drawing/2014/main" id="{052141DF-93E2-75A5-6828-8017FCB5BF20}"/>
              </a:ext>
            </a:extLst>
          </p:cNvPr>
          <p:cNvCxnSpPr>
            <a:cxnSpLocks/>
          </p:cNvCxnSpPr>
          <p:nvPr/>
        </p:nvCxnSpPr>
        <p:spPr>
          <a:xfrm>
            <a:off x="9328731" y="6069944"/>
            <a:ext cx="988778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>
            <a:extLst>
              <a:ext uri="{FF2B5EF4-FFF2-40B4-BE49-F238E27FC236}">
                <a16:creationId xmlns:a16="http://schemas.microsoft.com/office/drawing/2014/main" id="{A6A7727F-DA9E-8A48-0304-A08EC7FB7AE0}"/>
              </a:ext>
            </a:extLst>
          </p:cNvPr>
          <p:cNvCxnSpPr>
            <a:cxnSpLocks/>
          </p:cNvCxnSpPr>
          <p:nvPr/>
        </p:nvCxnSpPr>
        <p:spPr>
          <a:xfrm>
            <a:off x="9328731" y="6464706"/>
            <a:ext cx="988778" cy="1"/>
          </a:xfrm>
          <a:prstGeom prst="line">
            <a:avLst/>
          </a:prstGeom>
          <a:ln w="254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DEB5D9EA-5771-9B07-1AF2-3B1B99CDA63D}"/>
              </a:ext>
            </a:extLst>
          </p:cNvPr>
          <p:cNvSpPr txBox="1"/>
          <p:nvPr/>
        </p:nvSpPr>
        <p:spPr>
          <a:xfrm>
            <a:off x="10446910" y="588527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有線網路</a:t>
            </a:r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2D8E4E24-2ECD-1006-C01B-9C83BF1F410F}"/>
              </a:ext>
            </a:extLst>
          </p:cNvPr>
          <p:cNvSpPr txBox="1"/>
          <p:nvPr/>
        </p:nvSpPr>
        <p:spPr>
          <a:xfrm>
            <a:off x="10446910" y="628004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無線網路</a:t>
            </a:r>
          </a:p>
        </p:txBody>
      </p:sp>
      <p:grpSp>
        <p:nvGrpSpPr>
          <p:cNvPr id="2064" name="群組 2063">
            <a:extLst>
              <a:ext uri="{FF2B5EF4-FFF2-40B4-BE49-F238E27FC236}">
                <a16:creationId xmlns:a16="http://schemas.microsoft.com/office/drawing/2014/main" id="{8BE897CF-D48A-754D-3A4E-2F30BABECBD6}"/>
              </a:ext>
            </a:extLst>
          </p:cNvPr>
          <p:cNvGrpSpPr/>
          <p:nvPr/>
        </p:nvGrpSpPr>
        <p:grpSpPr>
          <a:xfrm>
            <a:off x="3393988" y="2005335"/>
            <a:ext cx="495953" cy="474687"/>
            <a:chOff x="839508" y="3810776"/>
            <a:chExt cx="495953" cy="474687"/>
          </a:xfrm>
        </p:grpSpPr>
        <p:sp>
          <p:nvSpPr>
            <p:cNvPr id="2061" name="橢圓 2060">
              <a:extLst>
                <a:ext uri="{FF2B5EF4-FFF2-40B4-BE49-F238E27FC236}">
                  <a16:creationId xmlns:a16="http://schemas.microsoft.com/office/drawing/2014/main" id="{345C9229-4E2A-43C5-05D3-62F165DFBE49}"/>
                </a:ext>
              </a:extLst>
            </p:cNvPr>
            <p:cNvSpPr/>
            <p:nvPr/>
          </p:nvSpPr>
          <p:spPr>
            <a:xfrm>
              <a:off x="839508" y="3810776"/>
              <a:ext cx="495953" cy="474687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2063" name="文字方塊 2062">
              <a:extLst>
                <a:ext uri="{FF2B5EF4-FFF2-40B4-BE49-F238E27FC236}">
                  <a16:creationId xmlns:a16="http://schemas.microsoft.com/office/drawing/2014/main" id="{B5422FD0-83C9-C47D-7021-BD483DC6DED2}"/>
                </a:ext>
              </a:extLst>
            </p:cNvPr>
            <p:cNvSpPr txBox="1"/>
            <p:nvPr/>
          </p:nvSpPr>
          <p:spPr>
            <a:xfrm>
              <a:off x="843667" y="3863453"/>
              <a:ext cx="487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4G</a:t>
              </a:r>
              <a:endParaRPr kumimoji="1" lang="zh-TW" altLang="en-US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D5F7BDAC-0580-886C-8A1F-E38137C31FDC}"/>
              </a:ext>
            </a:extLst>
          </p:cNvPr>
          <p:cNvSpPr txBox="1"/>
          <p:nvPr/>
        </p:nvSpPr>
        <p:spPr>
          <a:xfrm>
            <a:off x="5092129" y="4364362"/>
            <a:ext cx="100860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zh-TW" altLang="en-US" sz="1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無線</a:t>
            </a:r>
            <a:r>
              <a:rPr kumimoji="1" lang="en-US" altLang="zh-TW" sz="1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Mesh</a:t>
            </a:r>
            <a:endParaRPr kumimoji="1" lang="zh-TW" altLang="en-US" sz="1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925EE0B7-F91D-EB82-A733-8F7064FAD18A}"/>
              </a:ext>
            </a:extLst>
          </p:cNvPr>
          <p:cNvSpPr txBox="1"/>
          <p:nvPr/>
        </p:nvSpPr>
        <p:spPr>
          <a:xfrm>
            <a:off x="10139663" y="3275110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1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無線監視器</a:t>
            </a:r>
          </a:p>
        </p:txBody>
      </p:sp>
      <p:pic>
        <p:nvPicPr>
          <p:cNvPr id="22" name="圖片 21" descr="一張含有 螢幕擷取畫面, 設計 的圖片&#10;&#10;自動產生的描述">
            <a:extLst>
              <a:ext uri="{FF2B5EF4-FFF2-40B4-BE49-F238E27FC236}">
                <a16:creationId xmlns:a16="http://schemas.microsoft.com/office/drawing/2014/main" id="{CD4EE2BC-0BBD-1CE6-A409-447A942FC4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5387" y="4235468"/>
            <a:ext cx="1391990" cy="1391990"/>
          </a:xfrm>
          <a:prstGeom prst="rect">
            <a:avLst/>
          </a:prstGeom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id="{E18477A7-BD06-9C74-316E-64B6A4EA9B7E}"/>
              </a:ext>
            </a:extLst>
          </p:cNvPr>
          <p:cNvSpPr txBox="1"/>
          <p:nvPr/>
        </p:nvSpPr>
        <p:spPr>
          <a:xfrm>
            <a:off x="10139663" y="4748649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1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智慧控制箱</a:t>
            </a:r>
          </a:p>
        </p:txBody>
      </p: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FC00900A-7156-5038-7FB6-6BA004087CDC}"/>
              </a:ext>
            </a:extLst>
          </p:cNvPr>
          <p:cNvGrpSpPr/>
          <p:nvPr/>
        </p:nvGrpSpPr>
        <p:grpSpPr>
          <a:xfrm>
            <a:off x="795266" y="4981415"/>
            <a:ext cx="3798429" cy="1211640"/>
            <a:chOff x="614631" y="4673638"/>
            <a:chExt cx="3798429" cy="1211640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08BCA4D3-2E99-9C92-A72B-6ACBA0AAD640}"/>
                </a:ext>
              </a:extLst>
            </p:cNvPr>
            <p:cNvSpPr/>
            <p:nvPr/>
          </p:nvSpPr>
          <p:spPr>
            <a:xfrm>
              <a:off x="614631" y="4673638"/>
              <a:ext cx="3798429" cy="1211640"/>
            </a:xfrm>
            <a:prstGeom prst="rect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id="{C92BE794-931A-DCF0-0C5E-BB41C60CC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8391" y="4710382"/>
              <a:ext cx="2022591" cy="1138152"/>
            </a:xfrm>
            <a:prstGeom prst="rect">
              <a:avLst/>
            </a:prstGeom>
          </p:spPr>
        </p:pic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16AD9E96-218F-298D-0FCA-3BC6963289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24604" b="41306"/>
            <a:stretch/>
          </p:blipFill>
          <p:spPr>
            <a:xfrm>
              <a:off x="2535748" y="4710384"/>
              <a:ext cx="1832234" cy="1138149"/>
            </a:xfrm>
            <a:prstGeom prst="rect">
              <a:avLst/>
            </a:prstGeom>
          </p:spPr>
        </p:pic>
      </p:grpSp>
      <p:cxnSp>
        <p:nvCxnSpPr>
          <p:cNvPr id="34" name="肘形接點 33">
            <a:extLst>
              <a:ext uri="{FF2B5EF4-FFF2-40B4-BE49-F238E27FC236}">
                <a16:creationId xmlns:a16="http://schemas.microsoft.com/office/drawing/2014/main" id="{CDC58938-E14E-CCFD-69BC-4619CF549DD5}"/>
              </a:ext>
            </a:extLst>
          </p:cNvPr>
          <p:cNvCxnSpPr>
            <a:stCxn id="3" idx="2"/>
            <a:endCxn id="30" idx="0"/>
          </p:cNvCxnSpPr>
          <p:nvPr/>
        </p:nvCxnSpPr>
        <p:spPr>
          <a:xfrm rot="16200000" flipH="1">
            <a:off x="1335979" y="3622913"/>
            <a:ext cx="1682210" cy="1034794"/>
          </a:xfrm>
          <a:prstGeom prst="bentConnector3">
            <a:avLst/>
          </a:prstGeom>
          <a:ln w="2540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CCC4C360-28F8-A657-E0A0-7A4C0DACCD76}"/>
              </a:ext>
            </a:extLst>
          </p:cNvPr>
          <p:cNvSpPr txBox="1"/>
          <p:nvPr/>
        </p:nvSpPr>
        <p:spPr>
          <a:xfrm>
            <a:off x="2264977" y="632183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遠端監控</a:t>
            </a:r>
          </a:p>
        </p:txBody>
      </p:sp>
    </p:spTree>
    <p:extLst>
      <p:ext uri="{BB962C8B-B14F-4D97-AF65-F5344CB8AC3E}">
        <p14:creationId xmlns:p14="http://schemas.microsoft.com/office/powerpoint/2010/main" val="86665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DC37DA-B911-EB71-AD32-A9C3BF4CF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Wi-Fi</a:t>
            </a:r>
            <a:r>
              <a:rPr kumimoji="1" lang="zh-TW" altLang="en-US" dirty="0"/>
              <a:t>裝置連線監控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23B69E7-1D2B-01BF-160C-D9D690997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61" y="1473182"/>
            <a:ext cx="9743477" cy="4879492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186884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B9CDD0-08EC-4D24-28D1-72BA33E1B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系統架構規劃</a:t>
            </a:r>
          </a:p>
        </p:txBody>
      </p:sp>
      <p:pic>
        <p:nvPicPr>
          <p:cNvPr id="2050" name="Picture 2" descr="TL-MR6400 | 300 Mbps 無線N 4G LTE 路由器/ 分享器| TP-Link 台灣地區">
            <a:extLst>
              <a:ext uri="{FF2B5EF4-FFF2-40B4-BE49-F238E27FC236}">
                <a16:creationId xmlns:a16="http://schemas.microsoft.com/office/drawing/2014/main" id="{3888F34F-0BEF-27C0-BF28-A93D40BF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1716" y="1723141"/>
            <a:ext cx="1541344" cy="154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ternet icon. Click to go online icon. Connect to internet icon. Web  surfing and internet symbol. 8174237 Vector Art at Vecteezy">
            <a:extLst>
              <a:ext uri="{FF2B5EF4-FFF2-40B4-BE49-F238E27FC236}">
                <a16:creationId xmlns:a16="http://schemas.microsoft.com/office/drawing/2014/main" id="{64DA5388-A85F-2D6D-330F-A724E68922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90" t="15074" r="6006" b="15032"/>
          <a:stretch/>
        </p:blipFill>
        <p:spPr bwMode="auto">
          <a:xfrm>
            <a:off x="1173707" y="2050261"/>
            <a:ext cx="1005289" cy="8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912A5A5D-CACB-A8A5-911E-4AC181D38884}"/>
              </a:ext>
            </a:extLst>
          </p:cNvPr>
          <p:cNvSpPr txBox="1"/>
          <p:nvPr/>
        </p:nvSpPr>
        <p:spPr>
          <a:xfrm>
            <a:off x="1140378" y="2991428"/>
            <a:ext cx="852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Internet</a:t>
            </a:r>
            <a:endParaRPr kumimoji="1" lang="zh-TW" altLang="en-US" sz="1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EFE9459-436F-DE40-6B3E-4B3B22A8AFBF}"/>
              </a:ext>
            </a:extLst>
          </p:cNvPr>
          <p:cNvSpPr txBox="1"/>
          <p:nvPr/>
        </p:nvSpPr>
        <p:spPr>
          <a:xfrm>
            <a:off x="3062319" y="3031672"/>
            <a:ext cx="115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1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TL-MR6400</a:t>
            </a:r>
          </a:p>
          <a:p>
            <a:pPr algn="ctr"/>
            <a:r>
              <a:rPr kumimoji="1" lang="en-US" altLang="zh-TW" sz="1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(TP-Link)</a:t>
            </a:r>
            <a:endParaRPr kumimoji="1" lang="zh-TW" altLang="en-US" sz="1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056" name="Picture 8" descr="EAP225-Outdoor | AC1200 Wireless MU-MIMO Gigabit Indoor/Outdoor Access  Point | TP-Link">
            <a:extLst>
              <a:ext uri="{FF2B5EF4-FFF2-40B4-BE49-F238E27FC236}">
                <a16:creationId xmlns:a16="http://schemas.microsoft.com/office/drawing/2014/main" id="{CDD227D2-20D5-5C87-2092-4369D8EB0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0822" y="1650960"/>
            <a:ext cx="740633" cy="168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F3C83F52-93AF-1968-82FF-32D673289518}"/>
              </a:ext>
            </a:extLst>
          </p:cNvPr>
          <p:cNvSpPr txBox="1"/>
          <p:nvPr/>
        </p:nvSpPr>
        <p:spPr>
          <a:xfrm>
            <a:off x="5385049" y="3261236"/>
            <a:ext cx="1632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1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EAP225-Outdoor</a:t>
            </a:r>
          </a:p>
          <a:p>
            <a:pPr algn="ctr"/>
            <a:r>
              <a:rPr kumimoji="1" lang="en-US" altLang="zh-TW" sz="1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(TP-Link)</a:t>
            </a:r>
            <a:endParaRPr kumimoji="1" lang="zh-TW" altLang="en-US" sz="1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058" name="Picture 10" descr="VIGI 4MP 戶外全彩 Wi-Fi 旋轉式無線監視器/商用網路監控攝影機 1">
            <a:extLst>
              <a:ext uri="{FF2B5EF4-FFF2-40B4-BE49-F238E27FC236}">
                <a16:creationId xmlns:a16="http://schemas.microsoft.com/office/drawing/2014/main" id="{3AB739A7-B5E8-2E7B-0944-ED3DA95FF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0904" y="1340889"/>
            <a:ext cx="1356473" cy="135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5B7903A2-E25B-A60A-C328-CFCC4ED317D1}"/>
              </a:ext>
            </a:extLst>
          </p:cNvPr>
          <p:cNvSpPr txBox="1"/>
          <p:nvPr/>
        </p:nvSpPr>
        <p:spPr>
          <a:xfrm>
            <a:off x="10380938" y="1695960"/>
            <a:ext cx="127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1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VIGI C540-W</a:t>
            </a:r>
          </a:p>
          <a:p>
            <a:pPr algn="ctr"/>
            <a:r>
              <a:rPr kumimoji="1" lang="en-US" altLang="zh-TW" sz="1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(TP-Link)</a:t>
            </a:r>
            <a:endParaRPr kumimoji="1" lang="zh-TW" altLang="en-US" sz="1400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060" name="Picture 12" descr="Omada 硬體控制器 1">
            <a:extLst>
              <a:ext uri="{FF2B5EF4-FFF2-40B4-BE49-F238E27FC236}">
                <a16:creationId xmlns:a16="http://schemas.microsoft.com/office/drawing/2014/main" id="{494F27E7-A89E-0E74-8E4C-04B7E817B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0433" y="5121608"/>
            <a:ext cx="1423868" cy="73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CF0AA4DB-CD33-9D48-A098-738C4DA042B6}"/>
              </a:ext>
            </a:extLst>
          </p:cNvPr>
          <p:cNvSpPr txBox="1"/>
          <p:nvPr/>
        </p:nvSpPr>
        <p:spPr>
          <a:xfrm>
            <a:off x="1647266" y="5926530"/>
            <a:ext cx="1430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1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Omada</a:t>
            </a:r>
            <a:r>
              <a:rPr kumimoji="1" lang="zh-TW" altLang="en-US" sz="1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en-US" altLang="zh-TW" sz="1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OC200</a:t>
            </a:r>
          </a:p>
          <a:p>
            <a:pPr algn="ctr"/>
            <a:r>
              <a:rPr kumimoji="1" lang="en-US" altLang="zh-TW" sz="1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(TP-Link)</a:t>
            </a:r>
            <a:endParaRPr kumimoji="1" lang="zh-TW" altLang="en-US" sz="1400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062" name="Picture 14" descr="VIGI 8 路 PoE+ 網路監控主機/監視器主機(NVR) 1">
            <a:extLst>
              <a:ext uri="{FF2B5EF4-FFF2-40B4-BE49-F238E27FC236}">
                <a16:creationId xmlns:a16="http://schemas.microsoft.com/office/drawing/2014/main" id="{7205173F-BCDD-C34A-37DC-F206E6063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662"/>
          <a:stretch/>
        </p:blipFill>
        <p:spPr bwMode="auto">
          <a:xfrm>
            <a:off x="3999174" y="5214384"/>
            <a:ext cx="1658111" cy="55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509E8A25-47FF-1C1F-EE90-13E09169E189}"/>
              </a:ext>
            </a:extLst>
          </p:cNvPr>
          <p:cNvSpPr txBox="1"/>
          <p:nvPr/>
        </p:nvSpPr>
        <p:spPr>
          <a:xfrm>
            <a:off x="3838215" y="592653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1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VIGI NVR1008H-8MP</a:t>
            </a:r>
          </a:p>
          <a:p>
            <a:pPr algn="ctr"/>
            <a:r>
              <a:rPr kumimoji="1" lang="en-US" altLang="zh-TW" sz="1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(TP-Link)</a:t>
            </a:r>
            <a:endParaRPr kumimoji="1" lang="zh-TW" altLang="en-US" sz="1400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3" name="Picture 10" descr="VIGI 4MP 戶外全彩 Wi-Fi 旋轉式無線監視器/商用網路監控攝影機 1">
            <a:extLst>
              <a:ext uri="{FF2B5EF4-FFF2-40B4-BE49-F238E27FC236}">
                <a16:creationId xmlns:a16="http://schemas.microsoft.com/office/drawing/2014/main" id="{C8C06C3A-D16A-A22B-BEEF-A7B25BE9F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0904" y="2750763"/>
            <a:ext cx="1356473" cy="135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48932570-F98B-F538-5B44-FADA65B00C45}"/>
              </a:ext>
            </a:extLst>
          </p:cNvPr>
          <p:cNvSpPr txBox="1"/>
          <p:nvPr/>
        </p:nvSpPr>
        <p:spPr>
          <a:xfrm>
            <a:off x="10380938" y="3105834"/>
            <a:ext cx="127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1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VIGI C540-W</a:t>
            </a:r>
          </a:p>
          <a:p>
            <a:pPr algn="ctr"/>
            <a:r>
              <a:rPr kumimoji="1" lang="en-US" altLang="zh-TW" sz="1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(TP-Link)</a:t>
            </a:r>
            <a:endParaRPr kumimoji="1" lang="zh-TW" altLang="en-US" sz="1400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5" name="Picture 10" descr="VIGI 4MP 戶外全彩 Wi-Fi 旋轉式無線監視器/商用網路監控攝影機 1">
            <a:extLst>
              <a:ext uri="{FF2B5EF4-FFF2-40B4-BE49-F238E27FC236}">
                <a16:creationId xmlns:a16="http://schemas.microsoft.com/office/drawing/2014/main" id="{60D7DA7B-5BAB-D5D0-F765-75CEB7E2A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0904" y="4113147"/>
            <a:ext cx="1356473" cy="135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B07AF2FF-774E-83F9-FCD3-601FAD23F8F3}"/>
              </a:ext>
            </a:extLst>
          </p:cNvPr>
          <p:cNvSpPr txBox="1"/>
          <p:nvPr/>
        </p:nvSpPr>
        <p:spPr>
          <a:xfrm>
            <a:off x="10380938" y="4468218"/>
            <a:ext cx="127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1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VIGI C540-W</a:t>
            </a:r>
          </a:p>
          <a:p>
            <a:pPr algn="ctr"/>
            <a:r>
              <a:rPr kumimoji="1" lang="en-US" altLang="zh-TW" sz="1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(TP-Link)</a:t>
            </a:r>
            <a:endParaRPr kumimoji="1" lang="zh-TW" altLang="en-US" sz="1400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20" name="肘形接點 19">
            <a:extLst>
              <a:ext uri="{FF2B5EF4-FFF2-40B4-BE49-F238E27FC236}">
                <a16:creationId xmlns:a16="http://schemas.microsoft.com/office/drawing/2014/main" id="{8509376A-8AB1-FCFA-E4A3-B6A1997D157A}"/>
              </a:ext>
            </a:extLst>
          </p:cNvPr>
          <p:cNvCxnSpPr>
            <a:stCxn id="2056" idx="3"/>
            <a:endCxn id="2058" idx="1"/>
          </p:cNvCxnSpPr>
          <p:nvPr/>
        </p:nvCxnSpPr>
        <p:spPr>
          <a:xfrm flipV="1">
            <a:off x="6571455" y="2019126"/>
            <a:ext cx="2499449" cy="474688"/>
          </a:xfrm>
          <a:prstGeom prst="bentConnector3">
            <a:avLst>
              <a:gd name="adj1" fmla="val 53326"/>
            </a:avLst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接點 22">
            <a:extLst>
              <a:ext uri="{FF2B5EF4-FFF2-40B4-BE49-F238E27FC236}">
                <a16:creationId xmlns:a16="http://schemas.microsoft.com/office/drawing/2014/main" id="{22ED4155-50D9-04AF-0B7C-581C682C5516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6571455" y="2605029"/>
            <a:ext cx="2499449" cy="823971"/>
          </a:xfrm>
          <a:prstGeom prst="bentConnector3">
            <a:avLst>
              <a:gd name="adj1" fmla="val 71849"/>
            </a:avLst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肘形接點 26">
            <a:extLst>
              <a:ext uri="{FF2B5EF4-FFF2-40B4-BE49-F238E27FC236}">
                <a16:creationId xmlns:a16="http://schemas.microsoft.com/office/drawing/2014/main" id="{A2DDF8E3-85FB-80B7-ED9B-377F1F949631}"/>
              </a:ext>
            </a:extLst>
          </p:cNvPr>
          <p:cNvCxnSpPr>
            <a:cxnSpLocks/>
            <a:stCxn id="48" idx="3"/>
            <a:endCxn id="15" idx="1"/>
          </p:cNvCxnSpPr>
          <p:nvPr/>
        </p:nvCxnSpPr>
        <p:spPr>
          <a:xfrm flipV="1">
            <a:off x="7734088" y="4791384"/>
            <a:ext cx="1336816" cy="367959"/>
          </a:xfrm>
          <a:prstGeom prst="bentConnector3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23B53B8-4B48-21DE-C9FE-A624F5901A74}"/>
              </a:ext>
            </a:extLst>
          </p:cNvPr>
          <p:cNvCxnSpPr>
            <a:stCxn id="2052" idx="3"/>
            <a:endCxn id="2050" idx="1"/>
          </p:cNvCxnSpPr>
          <p:nvPr/>
        </p:nvCxnSpPr>
        <p:spPr>
          <a:xfrm flipV="1">
            <a:off x="2178996" y="2493813"/>
            <a:ext cx="692720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A330A2A3-6E2E-3161-A888-0518B60F1B5C}"/>
              </a:ext>
            </a:extLst>
          </p:cNvPr>
          <p:cNvCxnSpPr>
            <a:stCxn id="2050" idx="3"/>
            <a:endCxn id="2056" idx="1"/>
          </p:cNvCxnSpPr>
          <p:nvPr/>
        </p:nvCxnSpPr>
        <p:spPr>
          <a:xfrm>
            <a:off x="4413060" y="2493813"/>
            <a:ext cx="1417762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肘形接點 39">
            <a:extLst>
              <a:ext uri="{FF2B5EF4-FFF2-40B4-BE49-F238E27FC236}">
                <a16:creationId xmlns:a16="http://schemas.microsoft.com/office/drawing/2014/main" id="{C6F3774B-34B7-90B7-1BB1-E27EA65A8F91}"/>
              </a:ext>
            </a:extLst>
          </p:cNvPr>
          <p:cNvCxnSpPr>
            <a:cxnSpLocks/>
            <a:endCxn id="2060" idx="0"/>
          </p:cNvCxnSpPr>
          <p:nvPr/>
        </p:nvCxnSpPr>
        <p:spPr>
          <a:xfrm rot="5400000">
            <a:off x="2234446" y="3756976"/>
            <a:ext cx="1492554" cy="1236711"/>
          </a:xfrm>
          <a:prstGeom prst="bentConnector3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肘形接點 40">
            <a:extLst>
              <a:ext uri="{FF2B5EF4-FFF2-40B4-BE49-F238E27FC236}">
                <a16:creationId xmlns:a16="http://schemas.microsoft.com/office/drawing/2014/main" id="{B552BB8C-B993-04D0-2D6C-FB0701A91287}"/>
              </a:ext>
            </a:extLst>
          </p:cNvPr>
          <p:cNvCxnSpPr>
            <a:cxnSpLocks/>
            <a:endCxn id="2062" idx="0"/>
          </p:cNvCxnSpPr>
          <p:nvPr/>
        </p:nvCxnSpPr>
        <p:spPr>
          <a:xfrm rot="16200000" flipH="1">
            <a:off x="3497799" y="3883953"/>
            <a:ext cx="1585330" cy="1075532"/>
          </a:xfrm>
          <a:prstGeom prst="bentConnector3">
            <a:avLst>
              <a:gd name="adj1" fmla="val 47231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8" descr="EAP225-Outdoor | AC1200 Wireless MU-MIMO Gigabit Indoor/Outdoor Access  Point | TP-Link">
            <a:extLst>
              <a:ext uri="{FF2B5EF4-FFF2-40B4-BE49-F238E27FC236}">
                <a16:creationId xmlns:a16="http://schemas.microsoft.com/office/drawing/2014/main" id="{1D885296-94B4-7B70-8C0C-517376579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93455" y="4316489"/>
            <a:ext cx="740633" cy="168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文字方塊 48">
            <a:extLst>
              <a:ext uri="{FF2B5EF4-FFF2-40B4-BE49-F238E27FC236}">
                <a16:creationId xmlns:a16="http://schemas.microsoft.com/office/drawing/2014/main" id="{181F6F5E-BB98-0438-9260-FFD53AD6AC8D}"/>
              </a:ext>
            </a:extLst>
          </p:cNvPr>
          <p:cNvSpPr txBox="1"/>
          <p:nvPr/>
        </p:nvSpPr>
        <p:spPr>
          <a:xfrm>
            <a:off x="6547682" y="5926765"/>
            <a:ext cx="1632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1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EAP225-Outdoor</a:t>
            </a:r>
          </a:p>
          <a:p>
            <a:pPr algn="ctr"/>
            <a:r>
              <a:rPr kumimoji="1" lang="en-US" altLang="zh-TW" sz="1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(TP-Link)</a:t>
            </a:r>
            <a:endParaRPr kumimoji="1" lang="zh-TW" altLang="en-US" sz="1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50" name="肘形接點 49">
            <a:extLst>
              <a:ext uri="{FF2B5EF4-FFF2-40B4-BE49-F238E27FC236}">
                <a16:creationId xmlns:a16="http://schemas.microsoft.com/office/drawing/2014/main" id="{53C8F4A5-5A9F-A050-465A-087859B95776}"/>
              </a:ext>
            </a:extLst>
          </p:cNvPr>
          <p:cNvCxnSpPr>
            <a:cxnSpLocks/>
            <a:stCxn id="6" idx="2"/>
            <a:endCxn id="48" idx="1"/>
          </p:cNvCxnSpPr>
          <p:nvPr/>
        </p:nvCxnSpPr>
        <p:spPr>
          <a:xfrm rot="16200000" flipH="1">
            <a:off x="5909853" y="4075740"/>
            <a:ext cx="1374887" cy="792317"/>
          </a:xfrm>
          <a:prstGeom prst="bentConnector2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接點 54">
            <a:extLst>
              <a:ext uri="{FF2B5EF4-FFF2-40B4-BE49-F238E27FC236}">
                <a16:creationId xmlns:a16="http://schemas.microsoft.com/office/drawing/2014/main" id="{052141DF-93E2-75A5-6828-8017FCB5BF20}"/>
              </a:ext>
            </a:extLst>
          </p:cNvPr>
          <p:cNvCxnSpPr>
            <a:cxnSpLocks/>
          </p:cNvCxnSpPr>
          <p:nvPr/>
        </p:nvCxnSpPr>
        <p:spPr>
          <a:xfrm>
            <a:off x="9328731" y="6069944"/>
            <a:ext cx="988778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>
            <a:extLst>
              <a:ext uri="{FF2B5EF4-FFF2-40B4-BE49-F238E27FC236}">
                <a16:creationId xmlns:a16="http://schemas.microsoft.com/office/drawing/2014/main" id="{A6A7727F-DA9E-8A48-0304-A08EC7FB7AE0}"/>
              </a:ext>
            </a:extLst>
          </p:cNvPr>
          <p:cNvCxnSpPr>
            <a:cxnSpLocks/>
          </p:cNvCxnSpPr>
          <p:nvPr/>
        </p:nvCxnSpPr>
        <p:spPr>
          <a:xfrm>
            <a:off x="9328731" y="6464706"/>
            <a:ext cx="988778" cy="1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DEB5D9EA-5771-9B07-1AF2-3B1B99CDA63D}"/>
              </a:ext>
            </a:extLst>
          </p:cNvPr>
          <p:cNvSpPr txBox="1"/>
          <p:nvPr/>
        </p:nvSpPr>
        <p:spPr>
          <a:xfrm>
            <a:off x="10446910" y="588527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有線網路</a:t>
            </a:r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2D8E4E24-2ECD-1006-C01B-9C83BF1F410F}"/>
              </a:ext>
            </a:extLst>
          </p:cNvPr>
          <p:cNvSpPr txBox="1"/>
          <p:nvPr/>
        </p:nvSpPr>
        <p:spPr>
          <a:xfrm>
            <a:off x="10446910" y="628004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無線網路</a:t>
            </a:r>
          </a:p>
        </p:txBody>
      </p:sp>
      <p:grpSp>
        <p:nvGrpSpPr>
          <p:cNvPr id="2064" name="群組 2063">
            <a:extLst>
              <a:ext uri="{FF2B5EF4-FFF2-40B4-BE49-F238E27FC236}">
                <a16:creationId xmlns:a16="http://schemas.microsoft.com/office/drawing/2014/main" id="{8BE897CF-D48A-754D-3A4E-2F30BABECBD6}"/>
              </a:ext>
            </a:extLst>
          </p:cNvPr>
          <p:cNvGrpSpPr/>
          <p:nvPr/>
        </p:nvGrpSpPr>
        <p:grpSpPr>
          <a:xfrm>
            <a:off x="3393988" y="2005335"/>
            <a:ext cx="495953" cy="474687"/>
            <a:chOff x="839508" y="3810776"/>
            <a:chExt cx="495953" cy="474687"/>
          </a:xfrm>
        </p:grpSpPr>
        <p:sp>
          <p:nvSpPr>
            <p:cNvPr id="2061" name="橢圓 2060">
              <a:extLst>
                <a:ext uri="{FF2B5EF4-FFF2-40B4-BE49-F238E27FC236}">
                  <a16:creationId xmlns:a16="http://schemas.microsoft.com/office/drawing/2014/main" id="{345C9229-4E2A-43C5-05D3-62F165DFBE49}"/>
                </a:ext>
              </a:extLst>
            </p:cNvPr>
            <p:cNvSpPr/>
            <p:nvPr/>
          </p:nvSpPr>
          <p:spPr>
            <a:xfrm>
              <a:off x="839508" y="3810776"/>
              <a:ext cx="495953" cy="474687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2063" name="文字方塊 2062">
              <a:extLst>
                <a:ext uri="{FF2B5EF4-FFF2-40B4-BE49-F238E27FC236}">
                  <a16:creationId xmlns:a16="http://schemas.microsoft.com/office/drawing/2014/main" id="{B5422FD0-83C9-C47D-7021-BD483DC6DED2}"/>
                </a:ext>
              </a:extLst>
            </p:cNvPr>
            <p:cNvSpPr txBox="1"/>
            <p:nvPr/>
          </p:nvSpPr>
          <p:spPr>
            <a:xfrm>
              <a:off x="843667" y="3863453"/>
              <a:ext cx="487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4G</a:t>
              </a:r>
              <a:endParaRPr kumimoji="1" lang="zh-TW" altLang="en-US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437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B9CDD0-08EC-4D24-28D1-72BA33E1B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系統電力配置規劃</a:t>
            </a:r>
          </a:p>
        </p:txBody>
      </p:sp>
      <p:pic>
        <p:nvPicPr>
          <p:cNvPr id="2050" name="Picture 2" descr="TL-MR6400 | 300 Mbps 無線N 4G LTE 路由器/ 分享器| TP-Link 台灣地區">
            <a:extLst>
              <a:ext uri="{FF2B5EF4-FFF2-40B4-BE49-F238E27FC236}">
                <a16:creationId xmlns:a16="http://schemas.microsoft.com/office/drawing/2014/main" id="{3888F34F-0BEF-27C0-BF28-A93D40BF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1716" y="1723141"/>
            <a:ext cx="1541344" cy="154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EFE9459-436F-DE40-6B3E-4B3B22A8AFBF}"/>
              </a:ext>
            </a:extLst>
          </p:cNvPr>
          <p:cNvSpPr txBox="1"/>
          <p:nvPr/>
        </p:nvSpPr>
        <p:spPr>
          <a:xfrm>
            <a:off x="3062319" y="3031672"/>
            <a:ext cx="115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1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TL-MR6400</a:t>
            </a:r>
          </a:p>
          <a:p>
            <a:pPr algn="ctr"/>
            <a:r>
              <a:rPr kumimoji="1" lang="en-US" altLang="zh-TW" sz="1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(TP-Link)</a:t>
            </a:r>
            <a:endParaRPr kumimoji="1" lang="zh-TW" altLang="en-US" sz="1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056" name="Picture 8" descr="EAP225-Outdoor | AC1200 Wireless MU-MIMO Gigabit Indoor/Outdoor Access  Point | TP-Link">
            <a:extLst>
              <a:ext uri="{FF2B5EF4-FFF2-40B4-BE49-F238E27FC236}">
                <a16:creationId xmlns:a16="http://schemas.microsoft.com/office/drawing/2014/main" id="{CDD227D2-20D5-5C87-2092-4369D8EB0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0822" y="1650960"/>
            <a:ext cx="740633" cy="168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F3C83F52-93AF-1968-82FF-32D673289518}"/>
              </a:ext>
            </a:extLst>
          </p:cNvPr>
          <p:cNvSpPr txBox="1"/>
          <p:nvPr/>
        </p:nvSpPr>
        <p:spPr>
          <a:xfrm>
            <a:off x="5385049" y="3261236"/>
            <a:ext cx="1632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1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EAP225-Outdoor</a:t>
            </a:r>
          </a:p>
          <a:p>
            <a:pPr algn="ctr"/>
            <a:r>
              <a:rPr kumimoji="1" lang="en-US" altLang="zh-TW" sz="1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(TP-Link)</a:t>
            </a:r>
            <a:endParaRPr kumimoji="1" lang="zh-TW" altLang="en-US" sz="1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058" name="Picture 10" descr="VIGI 4MP 戶外全彩 Wi-Fi 旋轉式無線監視器/商用網路監控攝影機 1">
            <a:extLst>
              <a:ext uri="{FF2B5EF4-FFF2-40B4-BE49-F238E27FC236}">
                <a16:creationId xmlns:a16="http://schemas.microsoft.com/office/drawing/2014/main" id="{3AB739A7-B5E8-2E7B-0944-ED3DA95FF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1469" y="1340889"/>
            <a:ext cx="1356473" cy="135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5B7903A2-E25B-A60A-C328-CFCC4ED317D1}"/>
              </a:ext>
            </a:extLst>
          </p:cNvPr>
          <p:cNvSpPr txBox="1"/>
          <p:nvPr/>
        </p:nvSpPr>
        <p:spPr>
          <a:xfrm>
            <a:off x="9971503" y="1695960"/>
            <a:ext cx="127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1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VIGI C540-W</a:t>
            </a:r>
          </a:p>
          <a:p>
            <a:pPr algn="ctr"/>
            <a:r>
              <a:rPr kumimoji="1" lang="en-US" altLang="zh-TW" sz="1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(TP-Link)</a:t>
            </a:r>
            <a:endParaRPr kumimoji="1" lang="zh-TW" altLang="en-US" sz="1400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060" name="Picture 12" descr="Omada 硬體控制器 1">
            <a:extLst>
              <a:ext uri="{FF2B5EF4-FFF2-40B4-BE49-F238E27FC236}">
                <a16:creationId xmlns:a16="http://schemas.microsoft.com/office/drawing/2014/main" id="{494F27E7-A89E-0E74-8E4C-04B7E817B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0433" y="5121608"/>
            <a:ext cx="1423868" cy="73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CF0AA4DB-CD33-9D48-A098-738C4DA042B6}"/>
              </a:ext>
            </a:extLst>
          </p:cNvPr>
          <p:cNvSpPr txBox="1"/>
          <p:nvPr/>
        </p:nvSpPr>
        <p:spPr>
          <a:xfrm>
            <a:off x="1647266" y="5926530"/>
            <a:ext cx="1430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1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Omada</a:t>
            </a:r>
            <a:r>
              <a:rPr kumimoji="1" lang="zh-TW" altLang="en-US" sz="1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en-US" altLang="zh-TW" sz="1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OC200</a:t>
            </a:r>
          </a:p>
          <a:p>
            <a:pPr algn="ctr"/>
            <a:r>
              <a:rPr kumimoji="1" lang="en-US" altLang="zh-TW" sz="1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(TP-Link)</a:t>
            </a:r>
            <a:endParaRPr kumimoji="1" lang="zh-TW" altLang="en-US" sz="1400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062" name="Picture 14" descr="VIGI 8 路 PoE+ 網路監控主機/監視器主機(NVR) 1">
            <a:extLst>
              <a:ext uri="{FF2B5EF4-FFF2-40B4-BE49-F238E27FC236}">
                <a16:creationId xmlns:a16="http://schemas.microsoft.com/office/drawing/2014/main" id="{7205173F-BCDD-C34A-37DC-F206E6063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662"/>
          <a:stretch/>
        </p:blipFill>
        <p:spPr bwMode="auto">
          <a:xfrm>
            <a:off x="3999174" y="5214384"/>
            <a:ext cx="1658111" cy="55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509E8A25-47FF-1C1F-EE90-13E09169E189}"/>
              </a:ext>
            </a:extLst>
          </p:cNvPr>
          <p:cNvSpPr txBox="1"/>
          <p:nvPr/>
        </p:nvSpPr>
        <p:spPr>
          <a:xfrm>
            <a:off x="3838215" y="592653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1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VIGI NVR1008H-8MP</a:t>
            </a:r>
          </a:p>
          <a:p>
            <a:pPr algn="ctr"/>
            <a:r>
              <a:rPr kumimoji="1" lang="en-US" altLang="zh-TW" sz="1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(TP-Link)</a:t>
            </a:r>
            <a:endParaRPr kumimoji="1" lang="zh-TW" altLang="en-US" sz="1400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3" name="Picture 10" descr="VIGI 4MP 戶外全彩 Wi-Fi 旋轉式無線監視器/商用網路監控攝影機 1">
            <a:extLst>
              <a:ext uri="{FF2B5EF4-FFF2-40B4-BE49-F238E27FC236}">
                <a16:creationId xmlns:a16="http://schemas.microsoft.com/office/drawing/2014/main" id="{C8C06C3A-D16A-A22B-BEEF-A7B25BE9F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1469" y="2750763"/>
            <a:ext cx="1356473" cy="135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48932570-F98B-F538-5B44-FADA65B00C45}"/>
              </a:ext>
            </a:extLst>
          </p:cNvPr>
          <p:cNvSpPr txBox="1"/>
          <p:nvPr/>
        </p:nvSpPr>
        <p:spPr>
          <a:xfrm>
            <a:off x="9971503" y="3105834"/>
            <a:ext cx="127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1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VIGI C540-W</a:t>
            </a:r>
          </a:p>
          <a:p>
            <a:pPr algn="ctr"/>
            <a:r>
              <a:rPr kumimoji="1" lang="en-US" altLang="zh-TW" sz="1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(TP-Link)</a:t>
            </a:r>
            <a:endParaRPr kumimoji="1" lang="zh-TW" altLang="en-US" sz="1400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5" name="Picture 10" descr="VIGI 4MP 戶外全彩 Wi-Fi 旋轉式無線監視器/商用網路監控攝影機 1">
            <a:extLst>
              <a:ext uri="{FF2B5EF4-FFF2-40B4-BE49-F238E27FC236}">
                <a16:creationId xmlns:a16="http://schemas.microsoft.com/office/drawing/2014/main" id="{60D7DA7B-5BAB-D5D0-F765-75CEB7E2A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1469" y="4113147"/>
            <a:ext cx="1356473" cy="135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B07AF2FF-774E-83F9-FCD3-601FAD23F8F3}"/>
              </a:ext>
            </a:extLst>
          </p:cNvPr>
          <p:cNvSpPr txBox="1"/>
          <p:nvPr/>
        </p:nvSpPr>
        <p:spPr>
          <a:xfrm>
            <a:off x="9971503" y="4468218"/>
            <a:ext cx="127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1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VIGI C540-W</a:t>
            </a:r>
          </a:p>
          <a:p>
            <a:pPr algn="ctr"/>
            <a:r>
              <a:rPr kumimoji="1" lang="en-US" altLang="zh-TW" sz="14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(TP-Link)</a:t>
            </a:r>
            <a:endParaRPr kumimoji="1" lang="zh-TW" altLang="en-US" sz="1400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8" name="Picture 8" descr="EAP225-Outdoor | AC1200 Wireless MU-MIMO Gigabit Indoor/Outdoor Access  Point | TP-Link">
            <a:extLst>
              <a:ext uri="{FF2B5EF4-FFF2-40B4-BE49-F238E27FC236}">
                <a16:creationId xmlns:a16="http://schemas.microsoft.com/office/drawing/2014/main" id="{1D885296-94B4-7B70-8C0C-517376579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93455" y="4316489"/>
            <a:ext cx="740633" cy="168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文字方塊 48">
            <a:extLst>
              <a:ext uri="{FF2B5EF4-FFF2-40B4-BE49-F238E27FC236}">
                <a16:creationId xmlns:a16="http://schemas.microsoft.com/office/drawing/2014/main" id="{181F6F5E-BB98-0438-9260-FFD53AD6AC8D}"/>
              </a:ext>
            </a:extLst>
          </p:cNvPr>
          <p:cNvSpPr txBox="1"/>
          <p:nvPr/>
        </p:nvSpPr>
        <p:spPr>
          <a:xfrm>
            <a:off x="6547682" y="5926765"/>
            <a:ext cx="1632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1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EAP225-Outdoor</a:t>
            </a:r>
          </a:p>
          <a:p>
            <a:pPr algn="ctr"/>
            <a:r>
              <a:rPr kumimoji="1" lang="en-US" altLang="zh-TW" sz="1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(TP-Link)</a:t>
            </a:r>
            <a:endParaRPr kumimoji="1" lang="zh-TW" altLang="en-US" sz="1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圓角矩形 3">
            <a:extLst>
              <a:ext uri="{FF2B5EF4-FFF2-40B4-BE49-F238E27FC236}">
                <a16:creationId xmlns:a16="http://schemas.microsoft.com/office/drawing/2014/main" id="{11B9A23B-55A3-1E88-9D3D-5CD8F04AB3EE}"/>
              </a:ext>
            </a:extLst>
          </p:cNvPr>
          <p:cNvSpPr/>
          <p:nvPr/>
        </p:nvSpPr>
        <p:spPr>
          <a:xfrm>
            <a:off x="9763087" y="5824691"/>
            <a:ext cx="1141961" cy="43136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魚塭電箱</a:t>
            </a:r>
            <a:endParaRPr kumimoji="1" lang="zh-TW" altLang="en-US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28" name="肘形接點 27">
            <a:extLst>
              <a:ext uri="{FF2B5EF4-FFF2-40B4-BE49-F238E27FC236}">
                <a16:creationId xmlns:a16="http://schemas.microsoft.com/office/drawing/2014/main" id="{5896B123-74FE-04F7-3CA8-C1D405EB5899}"/>
              </a:ext>
            </a:extLst>
          </p:cNvPr>
          <p:cNvCxnSpPr>
            <a:cxnSpLocks/>
            <a:stCxn id="7" idx="3"/>
            <a:endCxn id="4" idx="3"/>
          </p:cNvCxnSpPr>
          <p:nvPr/>
        </p:nvCxnSpPr>
        <p:spPr>
          <a:xfrm flipH="1">
            <a:off x="10905048" y="1957570"/>
            <a:ext cx="341163" cy="4082805"/>
          </a:xfrm>
          <a:prstGeom prst="bentConnector3">
            <a:avLst>
              <a:gd name="adj1" fmla="val -67006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肘形接點 28">
            <a:extLst>
              <a:ext uri="{FF2B5EF4-FFF2-40B4-BE49-F238E27FC236}">
                <a16:creationId xmlns:a16="http://schemas.microsoft.com/office/drawing/2014/main" id="{3DCB1814-3866-3DB7-6B7D-D95B7C42249C}"/>
              </a:ext>
            </a:extLst>
          </p:cNvPr>
          <p:cNvCxnSpPr>
            <a:cxnSpLocks/>
            <a:stCxn id="14" idx="3"/>
            <a:endCxn id="4" idx="3"/>
          </p:cNvCxnSpPr>
          <p:nvPr/>
        </p:nvCxnSpPr>
        <p:spPr>
          <a:xfrm flipH="1">
            <a:off x="10905048" y="3367444"/>
            <a:ext cx="341163" cy="2672931"/>
          </a:xfrm>
          <a:prstGeom prst="bentConnector3">
            <a:avLst>
              <a:gd name="adj1" fmla="val -67006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肘形接點 31">
            <a:extLst>
              <a:ext uri="{FF2B5EF4-FFF2-40B4-BE49-F238E27FC236}">
                <a16:creationId xmlns:a16="http://schemas.microsoft.com/office/drawing/2014/main" id="{991C9241-2342-072B-8BA6-7D352C17B461}"/>
              </a:ext>
            </a:extLst>
          </p:cNvPr>
          <p:cNvCxnSpPr>
            <a:cxnSpLocks/>
            <a:stCxn id="16" idx="3"/>
            <a:endCxn id="4" idx="3"/>
          </p:cNvCxnSpPr>
          <p:nvPr/>
        </p:nvCxnSpPr>
        <p:spPr>
          <a:xfrm flipH="1">
            <a:off x="10905048" y="4729828"/>
            <a:ext cx="341163" cy="1310547"/>
          </a:xfrm>
          <a:prstGeom prst="bentConnector3">
            <a:avLst>
              <a:gd name="adj1" fmla="val -67006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圓角矩形 34">
            <a:extLst>
              <a:ext uri="{FF2B5EF4-FFF2-40B4-BE49-F238E27FC236}">
                <a16:creationId xmlns:a16="http://schemas.microsoft.com/office/drawing/2014/main" id="{A8F72E1D-4F2B-6176-E0F3-3BDE3CDC61FC}"/>
              </a:ext>
            </a:extLst>
          </p:cNvPr>
          <p:cNvSpPr/>
          <p:nvPr/>
        </p:nvSpPr>
        <p:spPr>
          <a:xfrm>
            <a:off x="1019787" y="3928283"/>
            <a:ext cx="955343" cy="43136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排插</a:t>
            </a:r>
            <a:endParaRPr kumimoji="1" lang="zh-TW" altLang="en-US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39" name="肘形接點 38">
            <a:extLst>
              <a:ext uri="{FF2B5EF4-FFF2-40B4-BE49-F238E27FC236}">
                <a16:creationId xmlns:a16="http://schemas.microsoft.com/office/drawing/2014/main" id="{00E27397-E244-BE47-E9D7-E4D6ABB49B8B}"/>
              </a:ext>
            </a:extLst>
          </p:cNvPr>
          <p:cNvCxnSpPr>
            <a:cxnSpLocks/>
            <a:stCxn id="35" idx="3"/>
            <a:endCxn id="2062" idx="0"/>
          </p:cNvCxnSpPr>
          <p:nvPr/>
        </p:nvCxnSpPr>
        <p:spPr>
          <a:xfrm>
            <a:off x="1975130" y="4143967"/>
            <a:ext cx="2853100" cy="1070417"/>
          </a:xfrm>
          <a:prstGeom prst="bentConnector2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肘形接點 41">
            <a:extLst>
              <a:ext uri="{FF2B5EF4-FFF2-40B4-BE49-F238E27FC236}">
                <a16:creationId xmlns:a16="http://schemas.microsoft.com/office/drawing/2014/main" id="{A97458A1-D15B-6BA0-FE6D-8E9FAF3F9A7E}"/>
              </a:ext>
            </a:extLst>
          </p:cNvPr>
          <p:cNvCxnSpPr>
            <a:cxnSpLocks/>
            <a:stCxn id="35" idx="3"/>
            <a:endCxn id="5" idx="2"/>
          </p:cNvCxnSpPr>
          <p:nvPr/>
        </p:nvCxnSpPr>
        <p:spPr>
          <a:xfrm flipV="1">
            <a:off x="1975130" y="3554892"/>
            <a:ext cx="1666835" cy="589075"/>
          </a:xfrm>
          <a:prstGeom prst="bentConnector2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肘形接點 45">
            <a:extLst>
              <a:ext uri="{FF2B5EF4-FFF2-40B4-BE49-F238E27FC236}">
                <a16:creationId xmlns:a16="http://schemas.microsoft.com/office/drawing/2014/main" id="{FD33C718-04A2-1964-0DE8-5AD73C94E9B1}"/>
              </a:ext>
            </a:extLst>
          </p:cNvPr>
          <p:cNvCxnSpPr>
            <a:cxnSpLocks/>
            <a:stCxn id="35" idx="2"/>
            <a:endCxn id="2060" idx="0"/>
          </p:cNvCxnSpPr>
          <p:nvPr/>
        </p:nvCxnSpPr>
        <p:spPr>
          <a:xfrm rot="16200000" flipH="1">
            <a:off x="1548935" y="4308175"/>
            <a:ext cx="761957" cy="864908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圓角矩形 2053">
            <a:extLst>
              <a:ext uri="{FF2B5EF4-FFF2-40B4-BE49-F238E27FC236}">
                <a16:creationId xmlns:a16="http://schemas.microsoft.com/office/drawing/2014/main" id="{8A9CC3F7-8913-26DF-DA14-893227F1AF1D}"/>
              </a:ext>
            </a:extLst>
          </p:cNvPr>
          <p:cNvSpPr/>
          <p:nvPr/>
        </p:nvSpPr>
        <p:spPr>
          <a:xfrm>
            <a:off x="1019787" y="2995364"/>
            <a:ext cx="955343" cy="431368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UPS</a:t>
            </a:r>
            <a:endParaRPr kumimoji="1" lang="zh-TW" altLang="en-US" sz="2000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055" name="圓角矩形 2054">
            <a:extLst>
              <a:ext uri="{FF2B5EF4-FFF2-40B4-BE49-F238E27FC236}">
                <a16:creationId xmlns:a16="http://schemas.microsoft.com/office/drawing/2014/main" id="{1B71A384-6B39-DE2D-FEA7-C3D463CD38BA}"/>
              </a:ext>
            </a:extLst>
          </p:cNvPr>
          <p:cNvSpPr/>
          <p:nvPr/>
        </p:nvSpPr>
        <p:spPr>
          <a:xfrm>
            <a:off x="1019787" y="2062445"/>
            <a:ext cx="955343" cy="43136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市電</a:t>
            </a:r>
            <a:endParaRPr kumimoji="1" lang="zh-TW" altLang="en-US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2059" name="直線接點 2058">
            <a:extLst>
              <a:ext uri="{FF2B5EF4-FFF2-40B4-BE49-F238E27FC236}">
                <a16:creationId xmlns:a16="http://schemas.microsoft.com/office/drawing/2014/main" id="{6ABBE224-9654-0575-C58B-B98BAC0708D9}"/>
              </a:ext>
            </a:extLst>
          </p:cNvPr>
          <p:cNvCxnSpPr>
            <a:cxnSpLocks/>
          </p:cNvCxnSpPr>
          <p:nvPr/>
        </p:nvCxnSpPr>
        <p:spPr>
          <a:xfrm>
            <a:off x="1475951" y="2493813"/>
            <a:ext cx="0" cy="4925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直線接點 2060">
            <a:extLst>
              <a:ext uri="{FF2B5EF4-FFF2-40B4-BE49-F238E27FC236}">
                <a16:creationId xmlns:a16="http://schemas.microsoft.com/office/drawing/2014/main" id="{FD16B1C7-730E-FD48-27EF-CA3AC03D1797}"/>
              </a:ext>
            </a:extLst>
          </p:cNvPr>
          <p:cNvCxnSpPr>
            <a:cxnSpLocks/>
          </p:cNvCxnSpPr>
          <p:nvPr/>
        </p:nvCxnSpPr>
        <p:spPr>
          <a:xfrm flipV="1">
            <a:off x="1497458" y="3417775"/>
            <a:ext cx="0" cy="510508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5" name="肘形接點 2064">
            <a:extLst>
              <a:ext uri="{FF2B5EF4-FFF2-40B4-BE49-F238E27FC236}">
                <a16:creationId xmlns:a16="http://schemas.microsoft.com/office/drawing/2014/main" id="{D4DD01DD-58F1-A5B9-71D4-7B9248A9968A}"/>
              </a:ext>
            </a:extLst>
          </p:cNvPr>
          <p:cNvCxnSpPr>
            <a:cxnSpLocks/>
            <a:stCxn id="35" idx="3"/>
            <a:endCxn id="6" idx="2"/>
          </p:cNvCxnSpPr>
          <p:nvPr/>
        </p:nvCxnSpPr>
        <p:spPr>
          <a:xfrm flipV="1">
            <a:off x="1975130" y="3784456"/>
            <a:ext cx="4226008" cy="359511"/>
          </a:xfrm>
          <a:prstGeom prst="bentConnector2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8" name="肘形接點 2067">
            <a:extLst>
              <a:ext uri="{FF2B5EF4-FFF2-40B4-BE49-F238E27FC236}">
                <a16:creationId xmlns:a16="http://schemas.microsoft.com/office/drawing/2014/main" id="{67DA3994-862A-96A1-3674-47E6F88D3CA6}"/>
              </a:ext>
            </a:extLst>
          </p:cNvPr>
          <p:cNvCxnSpPr>
            <a:cxnSpLocks/>
            <a:stCxn id="4" idx="1"/>
            <a:endCxn id="49" idx="3"/>
          </p:cNvCxnSpPr>
          <p:nvPr/>
        </p:nvCxnSpPr>
        <p:spPr>
          <a:xfrm rot="10800000" flipV="1">
            <a:off x="8179859" y="6040375"/>
            <a:ext cx="1583228" cy="148000"/>
          </a:xfrm>
          <a:prstGeom prst="bentConnector3">
            <a:avLst>
              <a:gd name="adj1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4" name="肘形接點 2073">
            <a:extLst>
              <a:ext uri="{FF2B5EF4-FFF2-40B4-BE49-F238E27FC236}">
                <a16:creationId xmlns:a16="http://schemas.microsoft.com/office/drawing/2014/main" id="{0DB8D218-5A8F-A663-36F5-DAA7333A28A6}"/>
              </a:ext>
            </a:extLst>
          </p:cNvPr>
          <p:cNvCxnSpPr>
            <a:cxnSpLocks/>
            <a:stCxn id="2055" idx="1"/>
            <a:endCxn id="4" idx="2"/>
          </p:cNvCxnSpPr>
          <p:nvPr/>
        </p:nvCxnSpPr>
        <p:spPr>
          <a:xfrm rot="10800000" flipH="1" flipV="1">
            <a:off x="1019786" y="2278129"/>
            <a:ext cx="9314281" cy="3977930"/>
          </a:xfrm>
          <a:prstGeom prst="bentConnector4">
            <a:avLst>
              <a:gd name="adj1" fmla="val -2454"/>
              <a:gd name="adj2" fmla="val 109864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>
            <a:extLst>
              <a:ext uri="{FF2B5EF4-FFF2-40B4-BE49-F238E27FC236}">
                <a16:creationId xmlns:a16="http://schemas.microsoft.com/office/drawing/2014/main" id="{0051CE6D-2275-C764-2AFE-E244185AFC5B}"/>
              </a:ext>
            </a:extLst>
          </p:cNvPr>
          <p:cNvSpPr txBox="1"/>
          <p:nvPr/>
        </p:nvSpPr>
        <p:spPr>
          <a:xfrm>
            <a:off x="1529359" y="4359649"/>
            <a:ext cx="11128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1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需要</a:t>
            </a:r>
            <a:r>
              <a:rPr kumimoji="1" lang="en-US" altLang="zh-TW" sz="11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</a:t>
            </a:r>
            <a:r>
              <a:rPr kumimoji="1" lang="zh-TW" altLang="en-US" sz="11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個電源孔</a:t>
            </a:r>
          </a:p>
        </p:txBody>
      </p:sp>
    </p:spTree>
    <p:extLst>
      <p:ext uri="{BB962C8B-B14F-4D97-AF65-F5344CB8AC3E}">
        <p14:creationId xmlns:p14="http://schemas.microsoft.com/office/powerpoint/2010/main" val="1111362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C576DB-EDD9-05CA-CE30-9E7F6AA93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" altLang="zh-TW" b="1" i="0" dirty="0">
                <a:solidFill>
                  <a:srgbClr val="32343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VIGI 8 </a:t>
            </a:r>
            <a:r>
              <a:rPr lang="zh-TW" altLang="en-US" b="1" i="0" dirty="0">
                <a:solidFill>
                  <a:srgbClr val="32343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路 </a:t>
            </a:r>
            <a:r>
              <a:rPr lang="en" altLang="zh-TW" b="1" i="0" dirty="0">
                <a:solidFill>
                  <a:srgbClr val="32343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PoE+ </a:t>
            </a:r>
            <a:r>
              <a:rPr lang="zh-TW" altLang="en-US" b="1" i="0" dirty="0">
                <a:solidFill>
                  <a:srgbClr val="32343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網路監控主機</a:t>
            </a:r>
            <a:r>
              <a:rPr lang="en-US" altLang="zh-TW" b="1" i="0" dirty="0">
                <a:solidFill>
                  <a:srgbClr val="32343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lang="zh-TW" altLang="en-US" b="1" i="0" dirty="0">
                <a:solidFill>
                  <a:srgbClr val="32343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監視器主機</a:t>
            </a:r>
            <a:r>
              <a:rPr lang="en-US" altLang="zh-TW" b="1" i="0" dirty="0">
                <a:solidFill>
                  <a:srgbClr val="32343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en" altLang="zh-TW" b="1" i="0" dirty="0">
                <a:solidFill>
                  <a:srgbClr val="32343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NVR)</a:t>
            </a:r>
          </a:p>
        </p:txBody>
      </p:sp>
      <p:pic>
        <p:nvPicPr>
          <p:cNvPr id="3074" name="Picture 2" descr="VIGI 8 路 PoE+ 網路監控主機/監視器主機(NVR) 3">
            <a:extLst>
              <a:ext uri="{FF2B5EF4-FFF2-40B4-BE49-F238E27FC236}">
                <a16:creationId xmlns:a16="http://schemas.microsoft.com/office/drawing/2014/main" id="{C6D067FC-59A9-D2F3-475C-8AA5EDB89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501253"/>
            <a:ext cx="5153167" cy="515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IGI 8 路 PoE+ 網路監控主機/監視器主機(NVR) 4">
            <a:extLst>
              <a:ext uri="{FF2B5EF4-FFF2-40B4-BE49-F238E27FC236}">
                <a16:creationId xmlns:a16="http://schemas.microsoft.com/office/drawing/2014/main" id="{4268613B-6DA2-E5C1-AD26-A832934B0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0635" y="1501253"/>
            <a:ext cx="5153167" cy="515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E1D1FBFC-F1C3-82EE-4776-F9232E3FCDFC}"/>
              </a:ext>
            </a:extLst>
          </p:cNvPr>
          <p:cNvSpPr txBox="1"/>
          <p:nvPr/>
        </p:nvSpPr>
        <p:spPr>
          <a:xfrm>
            <a:off x="2200348" y="1624083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TW" b="1" i="0" dirty="0">
                <a:solidFill>
                  <a:srgbClr val="505255"/>
                </a:solidFill>
                <a:effectLst/>
                <a:latin typeface="Arial" panose="020B0604020202020204" pitchFamily="34" charset="0"/>
              </a:rPr>
              <a:t>VIGI NVR1008H-8MP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9370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05C549-52ED-4AAB-4D4A-EAA21B4C7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Omada </a:t>
            </a:r>
            <a:r>
              <a:rPr kumimoji="1"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硬體控制器</a:t>
            </a:r>
          </a:p>
        </p:txBody>
      </p:sp>
      <p:pic>
        <p:nvPicPr>
          <p:cNvPr id="4098" name="Picture 2" descr="Omada 硬體控制器 4">
            <a:extLst>
              <a:ext uri="{FF2B5EF4-FFF2-40B4-BE49-F238E27FC236}">
                <a16:creationId xmlns:a16="http://schemas.microsoft.com/office/drawing/2014/main" id="{0EC7CF84-C638-E92F-21BC-AA73E5862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392071"/>
            <a:ext cx="5257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mada 硬體控制器 2">
            <a:extLst>
              <a:ext uri="{FF2B5EF4-FFF2-40B4-BE49-F238E27FC236}">
                <a16:creationId xmlns:a16="http://schemas.microsoft.com/office/drawing/2014/main" id="{F7C93FA9-B57C-CC9C-87FE-3097DBB72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2085680"/>
            <a:ext cx="5257800" cy="221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Omada 硬體控制器 3">
            <a:extLst>
              <a:ext uri="{FF2B5EF4-FFF2-40B4-BE49-F238E27FC236}">
                <a16:creationId xmlns:a16="http://schemas.microsoft.com/office/drawing/2014/main" id="{0C8F6429-0F65-841F-CC98-F7CC66636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4438933"/>
            <a:ext cx="5257800" cy="221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9AD01102-DF5E-87F3-F27B-2464529F3D34}"/>
              </a:ext>
            </a:extLst>
          </p:cNvPr>
          <p:cNvSpPr txBox="1"/>
          <p:nvPr/>
        </p:nvSpPr>
        <p:spPr>
          <a:xfrm>
            <a:off x="2848982" y="171634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i="0" dirty="0">
                <a:solidFill>
                  <a:srgbClr val="505255"/>
                </a:solidFill>
                <a:effectLst/>
                <a:latin typeface="Arial" panose="020B0604020202020204" pitchFamily="34" charset="0"/>
              </a:rPr>
              <a:t>OC200</a:t>
            </a:r>
            <a:r>
              <a:rPr lang="zh-TW" altLang="en-US" b="1" i="0" dirty="0">
                <a:solidFill>
                  <a:srgbClr val="50525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TW" b="1" i="0" dirty="0">
                <a:solidFill>
                  <a:srgbClr val="505255"/>
                </a:solidFill>
                <a:effectLst/>
                <a:latin typeface="Arial" panose="020B0604020202020204" pitchFamily="34" charset="0"/>
              </a:rPr>
              <a:t>v2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3048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267</Words>
  <Application>Microsoft Macintosh PowerPoint</Application>
  <PresentationFormat>寬螢幕</PresentationFormat>
  <Paragraphs>96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Microsoft JhengHei</vt:lpstr>
      <vt:lpstr>Hiragino Sans GB W3</vt:lpstr>
      <vt:lpstr>Arial</vt:lpstr>
      <vt:lpstr>Calibri</vt:lpstr>
      <vt:lpstr>Calibri Light</vt:lpstr>
      <vt:lpstr>Office 佈景主題</vt:lpstr>
      <vt:lpstr>台南八甲魚塭</vt:lpstr>
      <vt:lpstr>監視器分佈圖</vt:lpstr>
      <vt:lpstr>網路覆蓋範圍報告(現行)</vt:lpstr>
      <vt:lpstr>現況系統架構</vt:lpstr>
      <vt:lpstr>Wi-Fi裝置連線監控</vt:lpstr>
      <vt:lpstr>系統架構規劃</vt:lpstr>
      <vt:lpstr>系統電力配置規劃</vt:lpstr>
      <vt:lpstr>VIGI 8 路 PoE+ 網路監控主機/監視器主機(NVR)</vt:lpstr>
      <vt:lpstr>Omada 硬體控制器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台南八甲魚塭</dc:title>
  <dc:creator>Alvin-黃志遠-精誠軟體-南區智能資訊服務業務處A</dc:creator>
  <cp:lastModifiedBy>Alvin-黃志遠-精誠軟體-南區智能資訊服務業務處A</cp:lastModifiedBy>
  <cp:revision>4</cp:revision>
  <dcterms:created xsi:type="dcterms:W3CDTF">2023-09-03T02:02:07Z</dcterms:created>
  <dcterms:modified xsi:type="dcterms:W3CDTF">2023-09-18T02:09:10Z</dcterms:modified>
</cp:coreProperties>
</file>