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56" r:id="rId5"/>
    <p:sldId id="272" r:id="rId6"/>
    <p:sldId id="275" r:id="rId7"/>
    <p:sldId id="257" r:id="rId8"/>
    <p:sldId id="260" r:id="rId9"/>
    <p:sldId id="259" r:id="rId10"/>
    <p:sldId id="258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4" r:id="rId19"/>
    <p:sldId id="273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0" r:id="rId30"/>
    <p:sldId id="268" r:id="rId3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D7BF-6B30-4BE4-8B2F-437921590039}" type="datetimeFigureOut">
              <a:rPr lang="zh-TW" altLang="en-US" smtClean="0"/>
              <a:t>2023/8/17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CB72-4691-4000-8AED-0BD23D2E22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768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D7BF-6B30-4BE4-8B2F-437921590039}" type="datetimeFigureOut">
              <a:rPr lang="zh-TW" altLang="en-US" smtClean="0"/>
              <a:t>2023/8/17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CB72-4691-4000-8AED-0BD23D2E22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422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D7BF-6B30-4BE4-8B2F-437921590039}" type="datetimeFigureOut">
              <a:rPr lang="zh-TW" altLang="en-US" smtClean="0"/>
              <a:t>2023/8/17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CB72-4691-4000-8AED-0BD23D2E22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06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D7BF-6B30-4BE4-8B2F-437921590039}" type="datetimeFigureOut">
              <a:rPr lang="zh-TW" altLang="en-US" smtClean="0"/>
              <a:t>2023/8/17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CB72-4691-4000-8AED-0BD23D2E22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539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D7BF-6B30-4BE4-8B2F-437921590039}" type="datetimeFigureOut">
              <a:rPr lang="zh-TW" altLang="en-US" smtClean="0"/>
              <a:t>2023/8/17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CB72-4691-4000-8AED-0BD23D2E22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019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D7BF-6B30-4BE4-8B2F-437921590039}" type="datetimeFigureOut">
              <a:rPr lang="zh-TW" altLang="en-US" smtClean="0"/>
              <a:t>2023/8/17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CB72-4691-4000-8AED-0BD23D2E22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742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D7BF-6B30-4BE4-8B2F-437921590039}" type="datetimeFigureOut">
              <a:rPr lang="zh-TW" altLang="en-US" smtClean="0"/>
              <a:t>2023/8/17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CB72-4691-4000-8AED-0BD23D2E22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78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D7BF-6B30-4BE4-8B2F-437921590039}" type="datetimeFigureOut">
              <a:rPr lang="zh-TW" altLang="en-US" smtClean="0"/>
              <a:t>2023/8/17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CB72-4691-4000-8AED-0BD23D2E22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369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D7BF-6B30-4BE4-8B2F-437921590039}" type="datetimeFigureOut">
              <a:rPr lang="zh-TW" altLang="en-US" smtClean="0"/>
              <a:t>2023/8/17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CB72-4691-4000-8AED-0BD23D2E22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903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D7BF-6B30-4BE4-8B2F-437921590039}" type="datetimeFigureOut">
              <a:rPr lang="zh-TW" altLang="en-US" smtClean="0"/>
              <a:t>2023/8/17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CB72-4691-4000-8AED-0BD23D2E22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6070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D7BF-6B30-4BE4-8B2F-437921590039}" type="datetimeFigureOut">
              <a:rPr lang="zh-TW" altLang="en-US" smtClean="0"/>
              <a:t>2023/8/17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CB72-4691-4000-8AED-0BD23D2E22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105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FD7BF-6B30-4BE4-8B2F-437921590039}" type="datetimeFigureOut">
              <a:rPr lang="zh-TW" altLang="en-US" smtClean="0"/>
              <a:t>2023/8/17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4CB72-4691-4000-8AED-0BD23D2E22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448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39504" y="121336"/>
            <a:ext cx="9144000" cy="2387600"/>
          </a:xfrm>
        </p:spPr>
        <p:txBody>
          <a:bodyPr/>
          <a:lstStyle/>
          <a:p>
            <a:r>
              <a:rPr lang="zh-TW" altLang="en-US" dirty="0" smtClean="0"/>
              <a:t>經絡</a:t>
            </a:r>
            <a:r>
              <a:rPr lang="zh-TW" altLang="en-US" dirty="0"/>
              <a:t>舒壓與穴位按摩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95124" y="2909019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嘉義基督教</a:t>
            </a:r>
            <a:r>
              <a:rPr lang="zh-TW" altLang="en-US" sz="3200" dirty="0"/>
              <a:t> </a:t>
            </a:r>
            <a:r>
              <a:rPr lang="zh-TW" altLang="en-US" sz="3200" dirty="0" smtClean="0"/>
              <a:t>醫院中醫</a:t>
            </a:r>
            <a:r>
              <a:rPr lang="zh-TW" altLang="en-US" sz="3200" dirty="0"/>
              <a:t>部</a:t>
            </a:r>
            <a:r>
              <a:rPr lang="zh-TW" altLang="en-US" sz="3200" dirty="0" smtClean="0"/>
              <a:t>   陳三元醫師</a:t>
            </a:r>
            <a:endParaRPr lang="en-US" altLang="zh-TW" sz="3200" dirty="0" smtClean="0"/>
          </a:p>
          <a:p>
            <a:r>
              <a:rPr lang="en-US" altLang="zh-TW" sz="3200" dirty="0" smtClean="0"/>
              <a:t>20230817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84042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肩井</a:t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dirty="0" smtClean="0"/>
              <a:t>【</a:t>
            </a:r>
            <a:r>
              <a:rPr lang="zh-TW" altLang="zh-TW" dirty="0"/>
              <a:t>取法</a:t>
            </a:r>
            <a:r>
              <a:rPr lang="zh-TW" altLang="zh-TW" dirty="0" smtClean="0"/>
              <a:t>】</a:t>
            </a:r>
            <a:r>
              <a:rPr lang="zh-TW" altLang="en-US" dirty="0" smtClean="0"/>
              <a:t>平</a:t>
            </a:r>
            <a:r>
              <a:rPr lang="zh-TW" altLang="zh-TW" dirty="0" smtClean="0"/>
              <a:t>肩</a:t>
            </a:r>
            <a:r>
              <a:rPr lang="zh-TW" altLang="en-US" dirty="0" smtClean="0"/>
              <a:t>的高度</a:t>
            </a:r>
            <a:r>
              <a:rPr lang="zh-TW" altLang="zh-TW" dirty="0" smtClean="0"/>
              <a:t>上</a:t>
            </a:r>
            <a:r>
              <a:rPr lang="zh-TW" altLang="zh-TW" dirty="0"/>
              <a:t>，</a:t>
            </a:r>
            <a:r>
              <a:rPr lang="zh-TW" altLang="zh-TW" dirty="0" smtClean="0"/>
              <a:t>當</a:t>
            </a:r>
            <a:r>
              <a:rPr lang="en-US" altLang="zh-TW" dirty="0" smtClean="0"/>
              <a:t>(</a:t>
            </a:r>
            <a:r>
              <a:rPr lang="zh-TW" altLang="en-US" dirty="0" smtClean="0"/>
              <a:t>頸椎</a:t>
            </a:r>
            <a:r>
              <a:rPr lang="en-US" altLang="zh-TW" dirty="0" smtClean="0"/>
              <a:t>)</a:t>
            </a:r>
            <a:r>
              <a:rPr lang="zh-TW" altLang="zh-TW" dirty="0" smtClean="0"/>
              <a:t>大</a:t>
            </a:r>
            <a:r>
              <a:rPr lang="zh-TW" altLang="zh-TW" dirty="0"/>
              <a:t>椎穴與鎖骨肩</a:t>
            </a:r>
            <a:r>
              <a:rPr lang="zh-TW" altLang="zh-TW" dirty="0" smtClean="0"/>
              <a:t>峰連線的</a:t>
            </a:r>
            <a:r>
              <a:rPr lang="zh-TW" altLang="en-US" dirty="0" smtClean="0"/>
              <a:t>中點</a:t>
            </a:r>
            <a:r>
              <a:rPr lang="zh-TW" altLang="zh-TW" dirty="0" smtClean="0"/>
              <a:t>。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dirty="0" smtClean="0"/>
              <a:t>【</a:t>
            </a:r>
            <a:r>
              <a:rPr lang="zh-TW" altLang="zh-TW" dirty="0"/>
              <a:t>功能】袪風清熱，消腫止痛。</a:t>
            </a:r>
          </a:p>
          <a:p>
            <a:pPr marL="0" indent="0">
              <a:buNone/>
            </a:pPr>
            <a:r>
              <a:rPr lang="zh-TW" altLang="zh-TW" dirty="0"/>
              <a:t> </a:t>
            </a:r>
            <a:r>
              <a:rPr lang="zh-TW" altLang="zh-TW" dirty="0" smtClean="0"/>
              <a:t>【</a:t>
            </a:r>
            <a:r>
              <a:rPr lang="zh-TW" altLang="zh-TW" dirty="0"/>
              <a:t>主治】中風，乳癰，瘰歷，難產，諸虛百損，肩背痹痛，手臂</a:t>
            </a:r>
            <a:r>
              <a:rPr lang="zh-TW" altLang="zh-TW" dirty="0" smtClean="0"/>
              <a:t>不舉</a:t>
            </a:r>
            <a:r>
              <a:rPr lang="zh-TW" altLang="zh-TW" dirty="0"/>
              <a:t>，頸項強痛。</a:t>
            </a:r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776963"/>
            <a:ext cx="5213793" cy="5400000"/>
          </a:xfrm>
        </p:spPr>
      </p:pic>
    </p:spTree>
    <p:extLst>
      <p:ext uri="{BB962C8B-B14F-4D97-AF65-F5344CB8AC3E}">
        <p14:creationId xmlns:p14="http://schemas.microsoft.com/office/powerpoint/2010/main" val="2377227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天宗</a:t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【</a:t>
            </a:r>
            <a:r>
              <a:rPr lang="zh-TW" altLang="zh-TW" dirty="0"/>
              <a:t>取法】正坐， 在岡下窩中，當肩胛岡中點之下緣 1 寸處</a:t>
            </a:r>
            <a:r>
              <a:rPr lang="zh-TW" altLang="zh-TW" dirty="0" smtClean="0"/>
              <a:t>，    </a:t>
            </a:r>
            <a:r>
              <a:rPr lang="zh-TW" altLang="zh-TW" dirty="0"/>
              <a:t>【功能】肅降肺氣，舒筋活絡。</a:t>
            </a:r>
          </a:p>
          <a:p>
            <a:r>
              <a:rPr lang="zh-TW" altLang="zh-TW" dirty="0" smtClean="0"/>
              <a:t>【</a:t>
            </a:r>
            <a:r>
              <a:rPr lang="zh-TW" altLang="zh-TW" dirty="0"/>
              <a:t>主治】氣喘，乳癰，頰頷腫痛，肩胛疼痛，肘臂外後側痛。</a:t>
            </a:r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226" y="776963"/>
            <a:ext cx="4000000" cy="5400000"/>
          </a:xfrm>
        </p:spPr>
      </p:pic>
    </p:spTree>
    <p:extLst>
      <p:ext uri="{BB962C8B-B14F-4D97-AF65-F5344CB8AC3E}">
        <p14:creationId xmlns:p14="http://schemas.microsoft.com/office/powerpoint/2010/main" val="1376258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曲池</a:t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zh-TW" dirty="0"/>
              <a:t> </a:t>
            </a:r>
          </a:p>
          <a:p>
            <a:pPr marL="0" indent="0">
              <a:buNone/>
            </a:pPr>
            <a:r>
              <a:rPr lang="zh-TW" altLang="zh-TW" dirty="0" smtClean="0"/>
              <a:t>【</a:t>
            </a:r>
            <a:r>
              <a:rPr lang="zh-TW" altLang="zh-TW" dirty="0"/>
              <a:t>取法】側腕曲肘，在肘橫紋橈側端凹陷處取穴。</a:t>
            </a:r>
          </a:p>
          <a:p>
            <a:pPr marL="0" indent="0">
              <a:buNone/>
            </a:pPr>
            <a:r>
              <a:rPr lang="zh-TW" altLang="zh-TW" dirty="0" smtClean="0"/>
              <a:t>【</a:t>
            </a:r>
            <a:r>
              <a:rPr lang="zh-TW" altLang="zh-TW" dirty="0"/>
              <a:t>功能】散風止癢，清熱消腫。</a:t>
            </a:r>
          </a:p>
          <a:p>
            <a:pPr marL="0" indent="0">
              <a:buNone/>
            </a:pPr>
            <a:r>
              <a:rPr lang="zh-TW" altLang="zh-TW" dirty="0" smtClean="0"/>
              <a:t>【</a:t>
            </a:r>
            <a:r>
              <a:rPr lang="zh-TW" altLang="zh-TW" dirty="0"/>
              <a:t>主治】熱病，咽喉腫痛，手臂腫痛，上肢不遂，手肘無力，月信</a:t>
            </a:r>
          </a:p>
          <a:p>
            <a:pPr marL="0" indent="0">
              <a:buNone/>
            </a:pPr>
            <a:r>
              <a:rPr lang="zh-TW" altLang="zh-TW" dirty="0"/>
              <a:t>            不調，瘰歷，瘡疥，癮疹，丹毒，腹痛吐瀉，痢疾，齒痛</a:t>
            </a:r>
          </a:p>
          <a:p>
            <a:pPr marL="0" indent="0">
              <a:buNone/>
            </a:pPr>
            <a:r>
              <a:rPr lang="zh-TW" altLang="zh-TW" dirty="0"/>
              <a:t>            ，目赤痛，目不明，胸中煩滿，瘛瘲，癲狂，瘧疾，善驚</a:t>
            </a:r>
          </a:p>
          <a:p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929225"/>
            <a:ext cx="8771575" cy="5400000"/>
          </a:xfrm>
        </p:spPr>
      </p:pic>
    </p:spTree>
    <p:extLst>
      <p:ext uri="{BB962C8B-B14F-4D97-AF65-F5344CB8AC3E}">
        <p14:creationId xmlns:p14="http://schemas.microsoft.com/office/powerpoint/2010/main" val="1848315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支溝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dirty="0"/>
              <a:t>【取法</a:t>
            </a:r>
            <a:r>
              <a:rPr lang="zh-TW" altLang="zh-TW" dirty="0" smtClean="0"/>
              <a:t>】</a:t>
            </a:r>
            <a:r>
              <a:rPr lang="zh-TW" altLang="en-US" dirty="0" smtClean="0"/>
              <a:t>腕橫紋</a:t>
            </a:r>
            <a:r>
              <a:rPr lang="zh-TW" altLang="zh-TW" dirty="0" smtClean="0"/>
              <a:t>上 </a:t>
            </a:r>
            <a:r>
              <a:rPr lang="en-US" altLang="zh-TW" dirty="0" smtClean="0"/>
              <a:t>3</a:t>
            </a:r>
            <a:r>
              <a:rPr lang="zh-TW" altLang="zh-TW" dirty="0" smtClean="0"/>
              <a:t>寸</a:t>
            </a:r>
            <a:r>
              <a:rPr lang="zh-TW" altLang="zh-TW" dirty="0"/>
              <a:t>，當橈、尺兩骨之間取穴。</a:t>
            </a:r>
          </a:p>
          <a:p>
            <a:pPr marL="0" indent="0">
              <a:buNone/>
            </a:pPr>
            <a:r>
              <a:rPr lang="zh-TW" altLang="zh-TW" dirty="0" smtClean="0"/>
              <a:t>【</a:t>
            </a:r>
            <a:r>
              <a:rPr lang="zh-TW" altLang="zh-TW" dirty="0"/>
              <a:t>功能】解表清熱，聰耳明目。</a:t>
            </a:r>
          </a:p>
          <a:p>
            <a:pPr marL="0" indent="0">
              <a:buNone/>
            </a:pPr>
            <a:r>
              <a:rPr lang="zh-TW" altLang="zh-TW" dirty="0" smtClean="0"/>
              <a:t>【</a:t>
            </a:r>
            <a:r>
              <a:rPr lang="zh-TW" altLang="zh-TW" dirty="0"/>
              <a:t>主治】傷寒，熱病，頭痛，頰痛，耳聾，耳鳴，目赤腫痛，脅痛</a:t>
            </a:r>
          </a:p>
          <a:p>
            <a:pPr marL="0" indent="0">
              <a:buNone/>
            </a:pPr>
            <a:r>
              <a:rPr lang="zh-TW" altLang="zh-TW" dirty="0"/>
              <a:t>            ，肩臂痛，肘臂屈伸不利，手指疼痛，手顫。</a:t>
            </a:r>
          </a:p>
          <a:p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7834" y="1458000"/>
            <a:ext cx="8852459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353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內關</a:t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dirty="0" smtClean="0"/>
              <a:t>【</a:t>
            </a:r>
            <a:r>
              <a:rPr lang="zh-TW" altLang="zh-TW" dirty="0"/>
              <a:t>取法】仰掌， 腕橫紋上 2 寸，當掌長肌與橈側腕屈肌腱之間</a:t>
            </a:r>
            <a:r>
              <a:rPr lang="zh-TW" altLang="zh-TW" dirty="0" smtClean="0"/>
              <a:t>取穴</a:t>
            </a:r>
            <a:r>
              <a:rPr lang="zh-TW" altLang="zh-TW" dirty="0"/>
              <a:t>。</a:t>
            </a:r>
          </a:p>
          <a:p>
            <a:pPr marL="0" indent="0">
              <a:buNone/>
            </a:pPr>
            <a:r>
              <a:rPr lang="zh-TW" altLang="zh-TW" dirty="0" smtClean="0"/>
              <a:t>【</a:t>
            </a:r>
            <a:r>
              <a:rPr lang="zh-TW" altLang="zh-TW" dirty="0"/>
              <a:t>功能】寧神鎮痛，疏肝和中。</a:t>
            </a:r>
          </a:p>
          <a:p>
            <a:pPr marL="0" indent="0">
              <a:buNone/>
            </a:pPr>
            <a:r>
              <a:rPr lang="zh-TW" altLang="zh-TW" dirty="0" smtClean="0"/>
              <a:t>【</a:t>
            </a:r>
            <a:r>
              <a:rPr lang="zh-TW" altLang="zh-TW" dirty="0"/>
              <a:t>主治】心痛，心悸，不寐，癲狂，癇症，胃痛，嘔吐，熱病，肘</a:t>
            </a:r>
          </a:p>
          <a:p>
            <a:pPr marL="0" indent="0">
              <a:buNone/>
            </a:pPr>
            <a:r>
              <a:rPr lang="zh-TW" altLang="zh-TW" dirty="0"/>
              <a:t>            臂攣痛。</a:t>
            </a:r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435" y="1027906"/>
            <a:ext cx="6804000" cy="5400000"/>
          </a:xfrm>
        </p:spPr>
      </p:pic>
    </p:spTree>
    <p:extLst>
      <p:ext uri="{BB962C8B-B14F-4D97-AF65-F5344CB8AC3E}">
        <p14:creationId xmlns:p14="http://schemas.microsoft.com/office/powerpoint/2010/main" val="162393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合谷</a:t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zh-TW" dirty="0" smtClean="0"/>
              <a:t>【</a:t>
            </a:r>
            <a:r>
              <a:rPr lang="zh-TW" altLang="zh-TW" dirty="0"/>
              <a:t>取法】在第一、二掌骨之間，約當第二掌骨之中點取穴。</a:t>
            </a:r>
          </a:p>
          <a:p>
            <a:pPr marL="0" indent="0">
              <a:buNone/>
            </a:pPr>
            <a:r>
              <a:rPr lang="zh-TW" altLang="zh-TW" dirty="0" smtClean="0"/>
              <a:t>【</a:t>
            </a:r>
            <a:r>
              <a:rPr lang="zh-TW" altLang="zh-TW" dirty="0"/>
              <a:t>功能】清熱解表，明目聰耳。</a:t>
            </a:r>
          </a:p>
          <a:p>
            <a:pPr marL="0" indent="0">
              <a:buNone/>
            </a:pPr>
            <a:r>
              <a:rPr lang="zh-TW" altLang="zh-TW" dirty="0" smtClean="0"/>
              <a:t>【</a:t>
            </a:r>
            <a:r>
              <a:rPr lang="zh-TW" altLang="zh-TW" dirty="0"/>
              <a:t>主治】頭痛，眩暈，目赤腫痛，鼻淵，鼻衄，齒痛，耳聾，面腫</a:t>
            </a:r>
          </a:p>
          <a:p>
            <a:pPr marL="0" indent="0">
              <a:buNone/>
            </a:pPr>
            <a:r>
              <a:rPr lang="zh-TW" altLang="zh-TW" dirty="0"/>
              <a:t>            ，咽喉腫痛，失喑，牙關緊閉，口眼喎斜，痄腮，半身不</a:t>
            </a:r>
          </a:p>
          <a:p>
            <a:pPr marL="0" indent="0">
              <a:buNone/>
            </a:pPr>
            <a:r>
              <a:rPr lang="zh-TW" altLang="zh-TW" dirty="0"/>
              <a:t>            遂，指攣，臂疼，發熱惡寒，無汗或多汗，咳嗽，經閉，</a:t>
            </a:r>
          </a:p>
          <a:p>
            <a:pPr marL="0" indent="0">
              <a:buNone/>
            </a:pPr>
            <a:r>
              <a:rPr lang="zh-TW" altLang="zh-TW" dirty="0"/>
              <a:t>            滯產，胃痛，腹痛，便秘，小兒驚風，癮疹，瘧疾。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301294"/>
            <a:ext cx="7765979" cy="5400000"/>
          </a:xfrm>
        </p:spPr>
      </p:pic>
    </p:spTree>
    <p:extLst>
      <p:ext uri="{BB962C8B-B14F-4D97-AF65-F5344CB8AC3E}">
        <p14:creationId xmlns:p14="http://schemas.microsoft.com/office/powerpoint/2010/main" val="958670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足三里</a:t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zh-TW" dirty="0" smtClean="0"/>
              <a:t> 【</a:t>
            </a:r>
            <a:r>
              <a:rPr lang="zh-TW" altLang="zh-TW" dirty="0"/>
              <a:t>取法】在犢鼻下 3 寸</a:t>
            </a:r>
            <a:r>
              <a:rPr lang="zh-TW" altLang="zh-TW" dirty="0" smtClean="0"/>
              <a:t>，脛骨外</a:t>
            </a:r>
            <a:r>
              <a:rPr lang="zh-TW" altLang="zh-TW" dirty="0"/>
              <a:t>側 1 橫指</a:t>
            </a:r>
            <a:r>
              <a:rPr lang="zh-TW" altLang="zh-TW" dirty="0" smtClean="0"/>
              <a:t>，。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dirty="0"/>
              <a:t> </a:t>
            </a:r>
            <a:r>
              <a:rPr lang="zh-TW" altLang="zh-TW" dirty="0" smtClean="0"/>
              <a:t>【</a:t>
            </a:r>
            <a:r>
              <a:rPr lang="zh-TW" altLang="zh-TW" dirty="0"/>
              <a:t>功能】和胃健脾，通腑化痰，升降氣機。</a:t>
            </a:r>
          </a:p>
          <a:p>
            <a:pPr marL="0" indent="0">
              <a:buNone/>
            </a:pPr>
            <a:r>
              <a:rPr lang="zh-TW" altLang="zh-TW" dirty="0"/>
              <a:t> </a:t>
            </a:r>
            <a:r>
              <a:rPr lang="zh-TW" altLang="zh-TW" dirty="0" smtClean="0"/>
              <a:t>【</a:t>
            </a:r>
            <a:r>
              <a:rPr lang="zh-TW" altLang="zh-TW" dirty="0"/>
              <a:t>主治】胃痛，嘔吐，腹脹，腸鳴，泄瀉痢疾，腹痛，胸中瘀血，</a:t>
            </a:r>
          </a:p>
          <a:p>
            <a:pPr marL="0" indent="0">
              <a:buNone/>
            </a:pPr>
            <a:r>
              <a:rPr lang="zh-TW" altLang="zh-TW" dirty="0"/>
              <a:t>            胸脅支滿，納少，宿疾，喘咳，乳癰，頭暈，耳鳴，鼻塞</a:t>
            </a:r>
          </a:p>
          <a:p>
            <a:pPr marL="0" indent="0">
              <a:buNone/>
            </a:pPr>
            <a:r>
              <a:rPr lang="zh-TW" altLang="zh-TW" dirty="0"/>
              <a:t>            ，心悸，癲狂，恐人將捕之，中風，腳氣，水腫，熱病頭</a:t>
            </a:r>
          </a:p>
          <a:p>
            <a:pPr marL="0" indent="0">
              <a:buNone/>
            </a:pPr>
            <a:r>
              <a:rPr lang="zh-TW" altLang="zh-TW" dirty="0"/>
              <a:t>            重額痛，膝脛痠痛，產婦血暈，喉痹不能言。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80131"/>
            <a:ext cx="6661682" cy="4320000"/>
          </a:xfrm>
        </p:spPr>
      </p:pic>
    </p:spTree>
    <p:extLst>
      <p:ext uri="{BB962C8B-B14F-4D97-AF65-F5344CB8AC3E}">
        <p14:creationId xmlns:p14="http://schemas.microsoft.com/office/powerpoint/2010/main" val="280628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三陰交</a:t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zh-TW" dirty="0" smtClean="0"/>
              <a:t>【</a:t>
            </a:r>
            <a:r>
              <a:rPr lang="zh-TW" altLang="zh-TW" dirty="0"/>
              <a:t>取法】在內踝高點上 3 寸，骨下陷者中。</a:t>
            </a:r>
          </a:p>
          <a:p>
            <a:pPr marL="0" indent="0">
              <a:buNone/>
            </a:pPr>
            <a:r>
              <a:rPr lang="zh-TW" altLang="zh-TW" dirty="0" smtClean="0"/>
              <a:t>【</a:t>
            </a:r>
            <a:r>
              <a:rPr lang="zh-TW" altLang="zh-TW" dirty="0"/>
              <a:t>功能】健脾利濕，兼調肝腎。</a:t>
            </a:r>
          </a:p>
          <a:p>
            <a:pPr marL="0" indent="0">
              <a:buNone/>
            </a:pPr>
            <a:r>
              <a:rPr lang="zh-TW" altLang="zh-TW" dirty="0" smtClean="0"/>
              <a:t>【</a:t>
            </a:r>
            <a:r>
              <a:rPr lang="zh-TW" altLang="zh-TW" dirty="0"/>
              <a:t>主治】脾胃虛弱，腸鳴，腹脹，飧瀉，消化不良，月經不調，崩</a:t>
            </a:r>
          </a:p>
          <a:p>
            <a:pPr marL="0" indent="0">
              <a:buNone/>
            </a:pPr>
            <a:r>
              <a:rPr lang="zh-TW" altLang="zh-TW" dirty="0"/>
              <a:t>            漏，經閉，難產，產後血暈，惡露不行，陰挺，赤白帶下</a:t>
            </a:r>
          </a:p>
          <a:p>
            <a:pPr marL="0" indent="0">
              <a:buNone/>
            </a:pPr>
            <a:r>
              <a:rPr lang="zh-TW" altLang="zh-TW" dirty="0"/>
              <a:t>            ，癥瘕，陽萎，陰莖痛，遺精，小便不利，遺尿，睪丸縮</a:t>
            </a:r>
          </a:p>
          <a:p>
            <a:pPr marL="0" indent="0">
              <a:buNone/>
            </a:pPr>
            <a:r>
              <a:rPr lang="zh-TW" altLang="zh-TW" dirty="0"/>
              <a:t>            腹，失眠，濕疹，水腫，足痿痹痛。</a:t>
            </a:r>
          </a:p>
          <a:p>
            <a:pPr marL="0" indent="0">
              <a:buNone/>
            </a:pPr>
            <a:r>
              <a:rPr lang="zh-TW" altLang="zh-TW" dirty="0" smtClean="0"/>
              <a:t>【</a:t>
            </a:r>
            <a:r>
              <a:rPr lang="zh-TW" altLang="zh-TW" dirty="0"/>
              <a:t>備注】足太陰、厥陰、少陰之會。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70542"/>
            <a:ext cx="5613807" cy="4320000"/>
          </a:xfrm>
        </p:spPr>
      </p:pic>
    </p:spTree>
    <p:extLst>
      <p:ext uri="{BB962C8B-B14F-4D97-AF65-F5344CB8AC3E}">
        <p14:creationId xmlns:p14="http://schemas.microsoft.com/office/powerpoint/2010/main" val="3739614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頭皮僵硬、緊繃要注意！！多多按摩3個穴道讓你緩解疲勞又舒壓~ - 勝悅髮型｜群悅sp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90074"/>
            <a:ext cx="962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803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頭部按摩減緩掉髮步驟與方法說明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091" y="179705"/>
            <a:ext cx="648000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697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穴位按摩的手法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3200" b="1" dirty="0" smtClean="0"/>
              <a:t>1</a:t>
            </a:r>
            <a:r>
              <a:rPr lang="en-US" altLang="zh-TW" sz="3200" b="1" dirty="0"/>
              <a:t>.</a:t>
            </a:r>
            <a:r>
              <a:rPr lang="zh-TW" altLang="en-US" sz="3200" b="1" dirty="0"/>
              <a:t>揉：以手指尖端或掌面，輕按穴位，以穴位為中心，手指在皮膚及皮下組織做小圓型轉動。 </a:t>
            </a:r>
            <a:br>
              <a:rPr lang="zh-TW" altLang="en-US" sz="3200" b="1" dirty="0"/>
            </a:br>
            <a:r>
              <a:rPr lang="en-US" altLang="zh-TW" sz="3200" b="1" dirty="0"/>
              <a:t>2.</a:t>
            </a:r>
            <a:r>
              <a:rPr lang="zh-TW" altLang="en-US" sz="3200" b="1" dirty="0"/>
              <a:t>點：以手指端或屈指骨突部，深深按壓皮膚及皮下組織。 </a:t>
            </a:r>
            <a:br>
              <a:rPr lang="zh-TW" altLang="en-US" sz="3200" b="1" dirty="0"/>
            </a:br>
            <a:r>
              <a:rPr lang="en-US" altLang="zh-TW" sz="3200" b="1" dirty="0"/>
              <a:t>3.</a:t>
            </a:r>
            <a:r>
              <a:rPr lang="zh-TW" altLang="en-US" sz="3200" b="1" dirty="0"/>
              <a:t>捏：以兩手指對稱捏壓穴位的手法，以拇、食二指及拇、中二指，或拇指與其他各指，在上下方或左右方對稱的相向用力，捏壓穴位。 </a:t>
            </a:r>
            <a:br>
              <a:rPr lang="zh-TW" altLang="en-US" sz="3200" b="1" dirty="0"/>
            </a:br>
            <a:r>
              <a:rPr lang="en-US" altLang="zh-TW" sz="3200" b="1" dirty="0"/>
              <a:t>4.</a:t>
            </a:r>
            <a:r>
              <a:rPr lang="zh-TW" altLang="en-US" sz="3200" b="1" dirty="0"/>
              <a:t>切：以指甲切按於穴位。</a:t>
            </a:r>
          </a:p>
        </p:txBody>
      </p:sp>
    </p:spTree>
    <p:extLst>
      <p:ext uri="{BB962C8B-B14F-4D97-AF65-F5344CB8AC3E}">
        <p14:creationId xmlns:p14="http://schemas.microsoft.com/office/powerpoint/2010/main" val="4003319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龜鹿二仙膠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龜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板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鹿茸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91" y="1690688"/>
            <a:ext cx="7920000" cy="5400000"/>
          </a:xfrm>
        </p:spPr>
      </p:pic>
    </p:spTree>
    <p:extLst>
      <p:ext uri="{BB962C8B-B14F-4D97-AF65-F5344CB8AC3E}">
        <p14:creationId xmlns:p14="http://schemas.microsoft.com/office/powerpoint/2010/main" val="79337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龜鹿二仙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膠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82" y="1690688"/>
            <a:ext cx="2451253" cy="4351338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33499"/>
            <a:ext cx="3219450" cy="576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9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龜鹿二仙膠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龜板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鹿茸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龜鹿二仙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膠 一塊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桂圓肉 十顆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白酒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滴</a:t>
            </a:r>
          </a:p>
        </p:txBody>
      </p:sp>
    </p:spTree>
    <p:extLst>
      <p:ext uri="{BB962C8B-B14F-4D97-AF65-F5344CB8AC3E}">
        <p14:creationId xmlns:p14="http://schemas.microsoft.com/office/powerpoint/2010/main" val="3171886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莊松榮加味健步虎潛丸（去虎骨） 360入/罐-健步虎潛丸價格為1980元: 健康加油讚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80" y="466725"/>
            <a:ext cx="54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529" y="566801"/>
            <a:ext cx="3859102" cy="5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27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Group 2"/>
          <p:cNvGraphicFramePr>
            <a:graphicFrameLocks noGrp="1"/>
          </p:cNvGraphicFramePr>
          <p:nvPr/>
        </p:nvGraphicFramePr>
        <p:xfrm>
          <a:off x="4487863" y="841375"/>
          <a:ext cx="208280" cy="5120958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5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802" name="Group 10"/>
          <p:cNvGraphicFramePr>
            <a:graphicFrameLocks noGrp="1"/>
          </p:cNvGraphicFramePr>
          <p:nvPr/>
        </p:nvGraphicFramePr>
        <p:xfrm>
          <a:off x="2208214" y="-263525"/>
          <a:ext cx="7272337" cy="7132320"/>
        </p:xfrm>
        <a:graphic>
          <a:graphicData uri="http://schemas.openxmlformats.org/drawingml/2006/table">
            <a:tbl>
              <a:tblPr/>
              <a:tblGrid>
                <a:gridCol w="3765550"/>
                <a:gridCol w="3506787"/>
              </a:tblGrid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1.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熱性體質自我檢測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5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/>
                      </a:r>
                      <a:b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5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</a:b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2.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寒性體質的自我檢測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D0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頭部發熱、顏面潮紅 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低血壓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眼睛佈滿血絲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貧血、臉色蒼白 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D0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常口乾舌燥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頭部常暈眩 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不喜熱飲、嗜喝冷飲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舌頭顏色淡紅、嘴唇無血色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D0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舌苔較厚、顏色偏黃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手腳冰冷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體溫比別人高、容易流汗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四肢無力、精神萎靡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D0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十分怕熱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不喜冷飲、喜喝熱飲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腺體亢進、代謝旺盛、容易餓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不易口渴、不愛喝水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D0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容易緊張興奮、心跳速度快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常腹瀉、稀便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容易煩躁不安、性急易怒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尿多而色淡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D0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汗味濃、有體臭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婦女生理週期常延遲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臉上、身上易長痘疹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經常感冒、抵抗力差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D0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婦女生理週期常提早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病後痊癒較慢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女性分泌物濃而有異味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D0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身體容易上火發炎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經常便秘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D0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尿少而色黃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65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東洋參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高麗參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日本紅參 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石柱參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西洋參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花旗參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粉光參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白蔘、白蔘鬚</a:t>
            </a:r>
          </a:p>
        </p:txBody>
      </p:sp>
    </p:spTree>
    <p:extLst>
      <p:ext uri="{BB962C8B-B14F-4D97-AF65-F5344CB8AC3E}">
        <p14:creationId xmlns:p14="http://schemas.microsoft.com/office/powerpoint/2010/main" val="133943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東洋參</a:t>
            </a:r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55150"/>
            <a:ext cx="4806186" cy="3600000"/>
          </a:xfr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55" y="1207223"/>
            <a:ext cx="54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5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495" y="675698"/>
            <a:ext cx="5400000" cy="5400000"/>
          </a:xfrm>
        </p:spPr>
      </p:pic>
    </p:spTree>
    <p:extLst>
      <p:ext uri="{BB962C8B-B14F-4D97-AF65-F5344CB8AC3E}">
        <p14:creationId xmlns:p14="http://schemas.microsoft.com/office/powerpoint/2010/main" val="622580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西洋參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260" y="1965108"/>
            <a:ext cx="5066667" cy="360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800" y="1965108"/>
            <a:ext cx="55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3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3480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450" y="0"/>
            <a:ext cx="10515600" cy="1325563"/>
          </a:xfrm>
        </p:spPr>
        <p:txBody>
          <a:bodyPr/>
          <a:lstStyle/>
          <a:p>
            <a:r>
              <a:rPr lang="zh-TW" altLang="en-US" dirty="0"/>
              <a:t>穴位按摩禁忌：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7450" y="1199983"/>
            <a:ext cx="10515600" cy="5104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 </a:t>
            </a:r>
            <a:r>
              <a:rPr lang="en-US" altLang="zh-TW" dirty="0" smtClean="0"/>
              <a:t>1</a:t>
            </a:r>
            <a:r>
              <a:rPr lang="en-US" altLang="zh-TW" dirty="0"/>
              <a:t>.</a:t>
            </a:r>
            <a:r>
              <a:rPr lang="zh-TW" altLang="en-US" dirty="0"/>
              <a:t>出血傾向：如果病人有服用抗凝血劑或是容易出血的傾向，應避免力道較大之穴位按摩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 </a:t>
            </a:r>
            <a:br>
              <a:rPr lang="zh-TW" altLang="en-US" dirty="0"/>
            </a:br>
            <a:r>
              <a:rPr lang="en-US" altLang="zh-TW" dirty="0"/>
              <a:t>2.</a:t>
            </a:r>
            <a:r>
              <a:rPr lang="zh-TW" altLang="en-US" dirty="0"/>
              <a:t>局部感染或發炎：在按摩的區域若有局部紅、腫、熱、痛的感染發炎問題，則應避開按摩患處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 </a:t>
            </a:r>
            <a:br>
              <a:rPr lang="zh-TW" altLang="en-US" dirty="0"/>
            </a:br>
            <a:r>
              <a:rPr lang="en-US" altLang="zh-TW" dirty="0"/>
              <a:t>3.</a:t>
            </a:r>
            <a:r>
              <a:rPr lang="zh-TW" altLang="en-US" dirty="0"/>
              <a:t>過度虛弱：穴位按摩雖然刺激較針灸小，但是若病人過度虛弱仍易導致反應過度激烈，甚至昏迷，所以應特別注意，空腹或是無力時避免進行穴位按摩。 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/>
              <a:t>4.</a:t>
            </a:r>
            <a:r>
              <a:rPr lang="zh-TW" altLang="en-US" dirty="0"/>
              <a:t>系統性疾病：若有全身性發炎或是自體免疫疾病則須特別注意按摩的力道。</a:t>
            </a:r>
          </a:p>
        </p:txBody>
      </p:sp>
    </p:spTree>
    <p:extLst>
      <p:ext uri="{BB962C8B-B14F-4D97-AF65-F5344CB8AC3E}">
        <p14:creationId xmlns:p14="http://schemas.microsoft.com/office/powerpoint/2010/main" val="2900106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風池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2937" y="2367756"/>
            <a:ext cx="328612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07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按摩的穴位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5979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30" name="Picture 6" descr="頭皮穴位位置找到了~那就對了! @ 髮根香（秀真）部落格:: 痞客邦: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000" y="149225"/>
            <a:ext cx="4859999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239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100" name="Picture 4" descr="用按的就能改善體質！圖解找到身體的3個好穴！ | 嬰兒與母親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259" y="0"/>
            <a:ext cx="483840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760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風池</a:t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dirty="0" smtClean="0"/>
              <a:t>【</a:t>
            </a:r>
            <a:r>
              <a:rPr lang="zh-TW" altLang="zh-TW" dirty="0"/>
              <a:t>取法】在項</a:t>
            </a:r>
            <a:r>
              <a:rPr lang="zh-TW" altLang="zh-TW" dirty="0" smtClean="0"/>
              <a:t>後</a:t>
            </a:r>
            <a:r>
              <a:rPr lang="zh-TW" altLang="en-US" dirty="0" smtClean="0"/>
              <a:t>枕骨外粗隆下緣</a:t>
            </a:r>
            <a:r>
              <a:rPr lang="zh-TW" altLang="zh-TW" dirty="0" smtClean="0"/>
              <a:t>，</a:t>
            </a:r>
            <a:r>
              <a:rPr lang="zh-TW" altLang="en-US" dirty="0" smtClean="0"/>
              <a:t>與耳垂連線中點</a:t>
            </a:r>
            <a:r>
              <a:rPr lang="zh-TW" altLang="zh-TW" dirty="0" smtClean="0"/>
              <a:t>的凹陷</a:t>
            </a:r>
            <a:r>
              <a:rPr lang="zh-TW" altLang="zh-TW" dirty="0"/>
              <a:t>中取穴。</a:t>
            </a:r>
          </a:p>
          <a:p>
            <a:pPr marL="0" indent="0">
              <a:buNone/>
            </a:pPr>
            <a:r>
              <a:rPr lang="zh-TW" altLang="zh-TW" dirty="0" smtClean="0"/>
              <a:t>【</a:t>
            </a:r>
            <a:r>
              <a:rPr lang="zh-TW" altLang="zh-TW" dirty="0"/>
              <a:t>功能】平肝熄風，清熱解表。</a:t>
            </a:r>
          </a:p>
          <a:p>
            <a:pPr marL="0" indent="0">
              <a:buNone/>
            </a:pPr>
            <a:r>
              <a:rPr lang="zh-TW" altLang="zh-TW" dirty="0" smtClean="0"/>
              <a:t>【</a:t>
            </a:r>
            <a:r>
              <a:rPr lang="zh-TW" altLang="zh-TW" dirty="0"/>
              <a:t>主治】</a:t>
            </a:r>
            <a:r>
              <a:rPr lang="zh-TW" altLang="zh-TW" dirty="0">
                <a:solidFill>
                  <a:srgbClr val="FF0000"/>
                </a:solidFill>
              </a:rPr>
              <a:t>頭</a:t>
            </a:r>
            <a:r>
              <a:rPr lang="zh-TW" altLang="zh-TW" dirty="0"/>
              <a:t>痛，眩暈，</a:t>
            </a:r>
            <a:r>
              <a:rPr lang="zh-TW" altLang="zh-TW" dirty="0">
                <a:solidFill>
                  <a:srgbClr val="FF0000"/>
                </a:solidFill>
              </a:rPr>
              <a:t>頸項</a:t>
            </a:r>
            <a:r>
              <a:rPr lang="zh-TW" altLang="zh-TW" dirty="0"/>
              <a:t>強痛，</a:t>
            </a:r>
            <a:r>
              <a:rPr lang="zh-TW" altLang="zh-TW" dirty="0">
                <a:solidFill>
                  <a:srgbClr val="FF0000"/>
                </a:solidFill>
              </a:rPr>
              <a:t>目</a:t>
            </a:r>
            <a:r>
              <a:rPr lang="zh-TW" altLang="zh-TW" dirty="0"/>
              <a:t>赤痛，目淚出，</a:t>
            </a:r>
            <a:r>
              <a:rPr lang="zh-TW" altLang="zh-TW" dirty="0">
                <a:solidFill>
                  <a:srgbClr val="FF0000"/>
                </a:solidFill>
              </a:rPr>
              <a:t>鼻</a:t>
            </a:r>
            <a:r>
              <a:rPr lang="zh-TW" altLang="zh-TW" dirty="0"/>
              <a:t>淵，鼻衄</a:t>
            </a:r>
            <a:r>
              <a:rPr lang="zh-TW" altLang="zh-TW" dirty="0" smtClean="0"/>
              <a:t>， </a:t>
            </a:r>
            <a:r>
              <a:rPr lang="zh-TW" altLang="zh-TW" dirty="0">
                <a:solidFill>
                  <a:srgbClr val="FF0000"/>
                </a:solidFill>
              </a:rPr>
              <a:t>耳</a:t>
            </a:r>
            <a:r>
              <a:rPr lang="zh-TW" altLang="zh-TW" dirty="0"/>
              <a:t>聾氣閉，中風，口眼歪斜，熱病，</a:t>
            </a:r>
            <a:r>
              <a:rPr lang="zh-TW" altLang="zh-TW" dirty="0">
                <a:solidFill>
                  <a:srgbClr val="FF0000"/>
                </a:solidFill>
              </a:rPr>
              <a:t>感冒</a:t>
            </a:r>
            <a:r>
              <a:rPr lang="zh-TW" altLang="zh-TW" dirty="0"/>
              <a:t>，癭氣。</a:t>
            </a:r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內容版面配置區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538955"/>
            <a:ext cx="543148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751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/>
              </a:rPr>
              <a:t>完骨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zh-TW" dirty="0" smtClean="0"/>
              <a:t>【取法】</a:t>
            </a:r>
            <a:r>
              <a:rPr lang="zh-TW" altLang="en-US" dirty="0" smtClean="0">
                <a:effectLst/>
              </a:rPr>
              <a:t>頭部耳後乳突後下方凹陷處。平耳垂的高度</a:t>
            </a:r>
            <a:endParaRPr lang="en-US" altLang="zh-TW" dirty="0" smtClean="0">
              <a:effectLst/>
            </a:endParaRPr>
          </a:p>
          <a:p>
            <a:r>
              <a:rPr lang="en-US" altLang="zh-TW" dirty="0" smtClean="0">
                <a:effectLst/>
              </a:rPr>
              <a:t>【</a:t>
            </a:r>
            <a:r>
              <a:rPr lang="zh-TW" altLang="en-US" dirty="0" smtClean="0">
                <a:effectLst/>
              </a:rPr>
              <a:t>功效</a:t>
            </a:r>
            <a:r>
              <a:rPr lang="en-US" altLang="zh-TW" dirty="0" smtClean="0">
                <a:effectLst/>
              </a:rPr>
              <a:t>】</a:t>
            </a:r>
            <a:r>
              <a:rPr lang="zh-TW" altLang="en-US" dirty="0" smtClean="0">
                <a:effectLst/>
              </a:rPr>
              <a:t>祛風，清熱，寧神。</a:t>
            </a:r>
          </a:p>
          <a:p>
            <a:r>
              <a:rPr lang="zh-TW" altLang="en-US" dirty="0" smtClean="0">
                <a:effectLst/>
              </a:rPr>
              <a:t>古典：頭風，耳後痛，牙床急痛，項腫不可俯仰，頰腫引耳，喉痹，瘧，癲狂癇，足不收失履，偏風，手足攣痿。</a:t>
            </a:r>
          </a:p>
          <a:p>
            <a:r>
              <a:rPr lang="zh-TW" altLang="en-US" dirty="0" smtClean="0">
                <a:effectLst/>
              </a:rPr>
              <a:t>現代：失眠，面癱，流行性腮腺炎，腦發育不全，腦癱，癔病。</a:t>
            </a:r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70" y="531335"/>
            <a:ext cx="4511749" cy="5400000"/>
          </a:xfrm>
        </p:spPr>
      </p:pic>
    </p:spTree>
    <p:extLst>
      <p:ext uri="{BB962C8B-B14F-4D97-AF65-F5344CB8AC3E}">
        <p14:creationId xmlns:p14="http://schemas.microsoft.com/office/powerpoint/2010/main" val="2626701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/>
              </a:rPr>
              <a:t>天柱</a:t>
            </a:r>
            <a:r>
              <a:rPr lang="zh-TW" altLang="en-US" dirty="0" smtClean="0">
                <a:effectLst/>
              </a:rPr>
              <a:t>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dirty="0" smtClean="0"/>
              <a:t>【取法】</a:t>
            </a:r>
            <a:r>
              <a:rPr lang="zh-TW" altLang="en-US" dirty="0" smtClean="0">
                <a:effectLst/>
              </a:rPr>
              <a:t>當後髮際正上五分，旁開</a:t>
            </a:r>
            <a:r>
              <a:rPr lang="en-US" altLang="zh-TW" dirty="0" smtClean="0">
                <a:effectLst/>
              </a:rPr>
              <a:t>1.3</a:t>
            </a:r>
            <a:r>
              <a:rPr lang="zh-TW" altLang="en-US" dirty="0" smtClean="0">
                <a:effectLst/>
              </a:rPr>
              <a:t>寸項，當斜方肌外緣凹陷處。</a:t>
            </a:r>
            <a:endParaRPr lang="en-US" altLang="zh-TW" dirty="0" smtClean="0">
              <a:effectLst/>
            </a:endParaRPr>
          </a:p>
          <a:p>
            <a:pPr marL="0" indent="0">
              <a:buNone/>
            </a:pPr>
            <a:r>
              <a:rPr lang="en-US" altLang="zh-TW" dirty="0" smtClean="0">
                <a:effectLst/>
              </a:rPr>
              <a:t>【</a:t>
            </a:r>
            <a:r>
              <a:rPr lang="zh-TW" altLang="en-US" dirty="0" smtClean="0">
                <a:effectLst/>
              </a:rPr>
              <a:t>功效</a:t>
            </a:r>
            <a:r>
              <a:rPr lang="en-US" altLang="zh-TW" dirty="0" smtClean="0">
                <a:effectLst/>
              </a:rPr>
              <a:t>】</a:t>
            </a:r>
            <a:r>
              <a:rPr lang="zh-TW" altLang="en-US" dirty="0" smtClean="0">
                <a:effectLst/>
              </a:rPr>
              <a:t>清熱、祛風、明目、利竅</a:t>
            </a:r>
            <a:endParaRPr lang="en-US" altLang="zh-TW" dirty="0" smtClean="0">
              <a:effectLst/>
            </a:endParaRPr>
          </a:p>
          <a:p>
            <a:pPr marL="0" indent="0">
              <a:buNone/>
            </a:pP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現代：食管痙攣、扁桃體炎、咽炎、喉炎、視網膜出血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古典：頭重痛、肩背痛、眩暈、目瞑不能視、</a:t>
            </a:r>
            <a:endParaRPr lang="en-US" altLang="zh-TW" dirty="0" smtClean="0">
              <a:effectLst/>
            </a:endParaRPr>
          </a:p>
          <a:p>
            <a:pPr marL="0" indent="0">
              <a:buNone/>
            </a:pPr>
            <a:endParaRPr lang="zh-TW" altLang="en-US" dirty="0" smtClean="0">
              <a:effectLst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773" y="365125"/>
            <a:ext cx="5490756" cy="5400000"/>
          </a:xfrm>
        </p:spPr>
      </p:pic>
      <p:pic>
        <p:nvPicPr>
          <p:cNvPr id="2056" name="Picture 8" descr="http://yibian.hopto.org/fnt/402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-136525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yibian.hopto.org/fnt/402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-136525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82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1066</Words>
  <Application>Microsoft Office PowerPoint</Application>
  <PresentationFormat>寬螢幕</PresentationFormat>
  <Paragraphs>124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8" baseType="lpstr">
      <vt:lpstr>微軟正黑體</vt:lpstr>
      <vt:lpstr>微軟正黑體 Light</vt:lpstr>
      <vt:lpstr>新細明體</vt:lpstr>
      <vt:lpstr>標楷體</vt:lpstr>
      <vt:lpstr>Arial</vt:lpstr>
      <vt:lpstr>Calibri</vt:lpstr>
      <vt:lpstr>Calibri Light</vt:lpstr>
      <vt:lpstr>Office 佈景主題</vt:lpstr>
      <vt:lpstr>經絡舒壓與穴位按摩</vt:lpstr>
      <vt:lpstr>穴位按摩的手法</vt:lpstr>
      <vt:lpstr>穴位按摩禁忌：</vt:lpstr>
      <vt:lpstr>按摩的穴位</vt:lpstr>
      <vt:lpstr>PowerPoint 簡報</vt:lpstr>
      <vt:lpstr>PowerPoint 簡報</vt:lpstr>
      <vt:lpstr>風池 </vt:lpstr>
      <vt:lpstr>完骨</vt:lpstr>
      <vt:lpstr>天柱 </vt:lpstr>
      <vt:lpstr>肩井 </vt:lpstr>
      <vt:lpstr>天宗 </vt:lpstr>
      <vt:lpstr>曲池 </vt:lpstr>
      <vt:lpstr>支溝</vt:lpstr>
      <vt:lpstr>內關 </vt:lpstr>
      <vt:lpstr>合谷 </vt:lpstr>
      <vt:lpstr>足三里 </vt:lpstr>
      <vt:lpstr>三陰交 </vt:lpstr>
      <vt:lpstr>PowerPoint 簡報</vt:lpstr>
      <vt:lpstr>PowerPoint 簡報</vt:lpstr>
      <vt:lpstr>龜鹿二仙膠(龜板+鹿茸)</vt:lpstr>
      <vt:lpstr>龜鹿二仙膠</vt:lpstr>
      <vt:lpstr>龜鹿二仙膠(龜板+鹿茸)</vt:lpstr>
      <vt:lpstr>PowerPoint 簡報</vt:lpstr>
      <vt:lpstr>PowerPoint 簡報</vt:lpstr>
      <vt:lpstr>人參</vt:lpstr>
      <vt:lpstr>東洋參</vt:lpstr>
      <vt:lpstr>PowerPoint 簡報</vt:lpstr>
      <vt:lpstr>西洋參</vt:lpstr>
      <vt:lpstr>PowerPoint 簡報</vt:lpstr>
      <vt:lpstr>風池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按摩的穴位</dc:title>
  <dc:creator>陳三元</dc:creator>
  <cp:lastModifiedBy>陳三元</cp:lastModifiedBy>
  <cp:revision>7</cp:revision>
  <dcterms:created xsi:type="dcterms:W3CDTF">2023-08-16T21:42:28Z</dcterms:created>
  <dcterms:modified xsi:type="dcterms:W3CDTF">2023-08-16T23:05:01Z</dcterms:modified>
</cp:coreProperties>
</file>